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0" r:id="rId3"/>
    <p:sldId id="301" r:id="rId4"/>
    <p:sldId id="276" r:id="rId5"/>
    <p:sldId id="257" r:id="rId6"/>
    <p:sldId id="278" r:id="rId7"/>
    <p:sldId id="279" r:id="rId8"/>
    <p:sldId id="280" r:id="rId9"/>
    <p:sldId id="281" r:id="rId10"/>
    <p:sldId id="282" r:id="rId11"/>
    <p:sldId id="283" r:id="rId12"/>
    <p:sldId id="284" r:id="rId13"/>
    <p:sldId id="285" r:id="rId14"/>
    <p:sldId id="287" r:id="rId15"/>
    <p:sldId id="288" r:id="rId16"/>
    <p:sldId id="286" r:id="rId17"/>
    <p:sldId id="289" r:id="rId18"/>
    <p:sldId id="290" r:id="rId19"/>
    <p:sldId id="292" r:id="rId20"/>
    <p:sldId id="293" r:id="rId21"/>
    <p:sldId id="294" r:id="rId22"/>
    <p:sldId id="295" r:id="rId23"/>
    <p:sldId id="291" r:id="rId24"/>
    <p:sldId id="297" r:id="rId25"/>
    <p:sldId id="296" r:id="rId26"/>
    <p:sldId id="298" r:id="rId27"/>
    <p:sldId id="299" r:id="rId28"/>
    <p:sldId id="27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3" d="100"/>
          <a:sy n="73" d="100"/>
        </p:scale>
        <p:origin x="-1296" y="-65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venn1" loCatId="relationship" qsTypeId="urn:microsoft.com/office/officeart/2005/8/quickstyle/simple2" qsCatId="simple" csTypeId="urn:microsoft.com/office/officeart/2005/8/colors/colorful1#2" csCatId="colorful" phldr="1"/>
      <dgm:spPr/>
      <dgm:t>
        <a:bodyPr/>
        <a:lstStyle/>
        <a:p>
          <a:endParaRPr lang="en-US"/>
        </a:p>
      </dgm:t>
    </dgm:pt>
    <dgm:pt modelId="{EC912083-46BA-47EC-834F-B53C28E6D0BD}">
      <dgm:prSet phldrT="[Text]" custT="1"/>
      <dgm:spPr/>
      <dgm:t>
        <a:bodyPr/>
        <a:lstStyle/>
        <a:p>
          <a:r>
            <a:rPr lang="en-US" sz="1400" baseline="0" dirty="0" smtClean="0">
              <a:solidFill>
                <a:schemeClr val="bg1"/>
              </a:solidFill>
            </a:rPr>
            <a:t>Innovative Technology</a:t>
          </a:r>
          <a:endParaRPr lang="en-US" sz="1400" baseline="0" dirty="0">
            <a:solidFill>
              <a:schemeClr val="bg1"/>
            </a:solidFill>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US" sz="1400" dirty="0" smtClean="0">
              <a:solidFill>
                <a:schemeClr val="bg1"/>
              </a:solidFill>
            </a:rPr>
            <a:t>Engineering</a:t>
          </a:r>
          <a:endParaRPr lang="en-US" sz="1400" dirty="0">
            <a:solidFill>
              <a:schemeClr val="bg1"/>
            </a:solidFill>
          </a:endParaRPr>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dgm:t>
        <a:bodyPr/>
        <a:lstStyle/>
        <a:p>
          <a:r>
            <a:rPr lang="en-US" sz="1400" dirty="0" smtClean="0">
              <a:solidFill>
                <a:schemeClr val="bg1"/>
              </a:solidFill>
            </a:rPr>
            <a:t>Equipment</a:t>
          </a:r>
          <a:endParaRPr lang="en-US" sz="1400" dirty="0">
            <a:solidFill>
              <a:schemeClr val="bg1"/>
            </a:solidFill>
          </a:endParaRPr>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dgm:t>
        <a:bodyPr/>
        <a:lstStyle/>
        <a:p>
          <a:r>
            <a:rPr lang="en-US" sz="1400" dirty="0" smtClean="0">
              <a:solidFill>
                <a:schemeClr val="bg1"/>
              </a:solidFill>
            </a:rPr>
            <a:t>Energy</a:t>
          </a:r>
          <a:endParaRPr lang="en-US" sz="1400" dirty="0">
            <a:solidFill>
              <a:schemeClr val="bg1"/>
            </a:solidFill>
          </a:endParaRPr>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704D0448-3B24-4D80-A62A-82D53BD2C2F7}" type="pres">
      <dgm:prSet presAssocID="{1BAD8522-E1D8-4100-9F9C-B922C6893C90}" presName="compositeShape" presStyleCnt="0">
        <dgm:presLayoutVars>
          <dgm:chMax val="7"/>
          <dgm:dir/>
          <dgm:resizeHandles val="exact"/>
        </dgm:presLayoutVars>
      </dgm:prSet>
      <dgm:spPr/>
      <dgm:t>
        <a:bodyPr/>
        <a:lstStyle/>
        <a:p>
          <a:endParaRPr lang="en-US"/>
        </a:p>
      </dgm:t>
    </dgm:pt>
    <dgm:pt modelId="{48D49D44-F190-4ACE-A835-B8ADA6E20A8E}" type="pres">
      <dgm:prSet presAssocID="{EC912083-46BA-47EC-834F-B53C28E6D0BD}" presName="circ1" presStyleLbl="vennNode1" presStyleIdx="0" presStyleCnt="4"/>
      <dgm:spPr/>
      <dgm:t>
        <a:bodyPr/>
        <a:lstStyle/>
        <a:p>
          <a:endParaRPr lang="en-US"/>
        </a:p>
      </dgm:t>
    </dgm:pt>
    <dgm:pt modelId="{C29A7D3D-C70F-4DC9-A146-EE1832BE1F1C}" type="pres">
      <dgm:prSet presAssocID="{EC912083-46BA-47EC-834F-B53C28E6D0BD}" presName="circ1Tx" presStyleLbl="revTx" presStyleIdx="0" presStyleCnt="0">
        <dgm:presLayoutVars>
          <dgm:chMax val="0"/>
          <dgm:chPref val="0"/>
          <dgm:bulletEnabled val="1"/>
        </dgm:presLayoutVars>
      </dgm:prSet>
      <dgm:spPr/>
      <dgm:t>
        <a:bodyPr/>
        <a:lstStyle/>
        <a:p>
          <a:endParaRPr lang="en-US"/>
        </a:p>
      </dgm:t>
    </dgm:pt>
    <dgm:pt modelId="{9113EAB0-FA73-4896-AB8C-8976B72E1423}" type="pres">
      <dgm:prSet presAssocID="{F0ED2BDD-5EFF-4B2D-AF97-3470E2C34E25}" presName="circ2" presStyleLbl="vennNode1" presStyleIdx="1" presStyleCnt="4" custScaleX="146998" custLinFactNeighborX="41520" custLinFactNeighborY="-7747"/>
      <dgm:spPr/>
      <dgm:t>
        <a:bodyPr/>
        <a:lstStyle/>
        <a:p>
          <a:endParaRPr lang="en-US"/>
        </a:p>
      </dgm:t>
    </dgm:pt>
    <dgm:pt modelId="{53652C65-6D92-4D41-8BAC-D8680B5DE830}" type="pres">
      <dgm:prSet presAssocID="{F0ED2BDD-5EFF-4B2D-AF97-3470E2C34E25}" presName="circ2Tx" presStyleLbl="revTx" presStyleIdx="0" presStyleCnt="0">
        <dgm:presLayoutVars>
          <dgm:chMax val="0"/>
          <dgm:chPref val="0"/>
          <dgm:bulletEnabled val="1"/>
        </dgm:presLayoutVars>
      </dgm:prSet>
      <dgm:spPr/>
      <dgm:t>
        <a:bodyPr/>
        <a:lstStyle/>
        <a:p>
          <a:endParaRPr lang="en-US"/>
        </a:p>
      </dgm:t>
    </dgm:pt>
    <dgm:pt modelId="{D3A4150F-EA6D-4FBF-A2C9-C7C1952DE758}" type="pres">
      <dgm:prSet presAssocID="{EE33DF1E-8F9C-4334-A6A3-B26F6CC659C7}" presName="circ3" presStyleLbl="vennNode1" presStyleIdx="2" presStyleCnt="4"/>
      <dgm:spPr/>
      <dgm:t>
        <a:bodyPr/>
        <a:lstStyle/>
        <a:p>
          <a:endParaRPr lang="en-US"/>
        </a:p>
      </dgm:t>
    </dgm:pt>
    <dgm:pt modelId="{5E446F3A-1A8D-4DFA-AD90-3C911617AE95}" type="pres">
      <dgm:prSet presAssocID="{EE33DF1E-8F9C-4334-A6A3-B26F6CC659C7}" presName="circ3Tx" presStyleLbl="revTx" presStyleIdx="0" presStyleCnt="0">
        <dgm:presLayoutVars>
          <dgm:chMax val="0"/>
          <dgm:chPref val="0"/>
          <dgm:bulletEnabled val="1"/>
        </dgm:presLayoutVars>
      </dgm:prSet>
      <dgm:spPr/>
      <dgm:t>
        <a:bodyPr/>
        <a:lstStyle/>
        <a:p>
          <a:endParaRPr lang="en-US"/>
        </a:p>
      </dgm:t>
    </dgm:pt>
    <dgm:pt modelId="{B5E5A456-A662-4F5C-90A8-6357F00CE43C}" type="pres">
      <dgm:prSet presAssocID="{1E1A8527-A3B0-4204-9526-E7C9685F8CBD}" presName="circ4" presStyleLbl="vennNode1" presStyleIdx="3" presStyleCnt="4" custScaleX="144646" custLinFactNeighborX="-39047" custLinFactNeighborY="1032"/>
      <dgm:spPr/>
      <dgm:t>
        <a:bodyPr/>
        <a:lstStyle/>
        <a:p>
          <a:endParaRPr lang="en-US"/>
        </a:p>
      </dgm:t>
    </dgm:pt>
    <dgm:pt modelId="{E1B3ADBD-0B1F-492E-851D-833ED94941C0}" type="pres">
      <dgm:prSet presAssocID="{1E1A8527-A3B0-4204-9526-E7C9685F8CBD}" presName="circ4Tx" presStyleLbl="revTx" presStyleIdx="0" presStyleCnt="0">
        <dgm:presLayoutVars>
          <dgm:chMax val="0"/>
          <dgm:chPref val="0"/>
          <dgm:bulletEnabled val="1"/>
        </dgm:presLayoutVars>
      </dgm:prSet>
      <dgm:spPr/>
      <dgm:t>
        <a:bodyPr/>
        <a:lstStyle/>
        <a:p>
          <a:endParaRPr lang="en-US"/>
        </a:p>
      </dgm:t>
    </dgm:pt>
  </dgm:ptLst>
  <dgm:cxnLst>
    <dgm:cxn modelId="{576F2FAA-D046-4727-854E-377109F186D7}" type="presOf" srcId="{F0ED2BDD-5EFF-4B2D-AF97-3470E2C34E25}" destId="{53652C65-6D92-4D41-8BAC-D8680B5DE830}" srcOrd="1" destOrd="0" presId="urn:microsoft.com/office/officeart/2005/8/layout/venn1"/>
    <dgm:cxn modelId="{91746957-1F09-442F-A49E-059107F3B3DB}" type="presOf" srcId="{1E1A8527-A3B0-4204-9526-E7C9685F8CBD}" destId="{E1B3ADBD-0B1F-492E-851D-833ED94941C0}" srcOrd="1" destOrd="0" presId="urn:microsoft.com/office/officeart/2005/8/layout/venn1"/>
    <dgm:cxn modelId="{A12F463C-A67F-4186-86FC-681E59C59CF7}" type="presOf" srcId="{F0ED2BDD-5EFF-4B2D-AF97-3470E2C34E25}" destId="{9113EAB0-FA73-4896-AB8C-8976B72E1423}" srcOrd="0" destOrd="0" presId="urn:microsoft.com/office/officeart/2005/8/layout/venn1"/>
    <dgm:cxn modelId="{7338EC69-4FC1-411F-98BA-ACB91A9CAB8A}" type="presOf" srcId="{EE33DF1E-8F9C-4334-A6A3-B26F6CC659C7}" destId="{5E446F3A-1A8D-4DFA-AD90-3C911617AE95}" srcOrd="1" destOrd="0" presId="urn:microsoft.com/office/officeart/2005/8/layout/venn1"/>
    <dgm:cxn modelId="{F016BFB9-37DA-4093-BD60-A308E45ECEEC}" srcId="{1BAD8522-E1D8-4100-9F9C-B922C6893C90}" destId="{F0ED2BDD-5EFF-4B2D-AF97-3470E2C34E25}" srcOrd="1" destOrd="0" parTransId="{7BF5762E-CA5A-4A96-8A1D-4699EADF930C}" sibTransId="{6D32A681-E82D-4E18-A176-1E4E849D3EF8}"/>
    <dgm:cxn modelId="{5D3C384F-6698-4601-8C9A-E6EA0EF38B9A}" type="presOf" srcId="{EC912083-46BA-47EC-834F-B53C28E6D0BD}" destId="{C29A7D3D-C70F-4DC9-A146-EE1832BE1F1C}" srcOrd="1" destOrd="0" presId="urn:microsoft.com/office/officeart/2005/8/layout/venn1"/>
    <dgm:cxn modelId="{74B8B177-3DE0-49F6-A57C-E9DBE211904F}" type="presOf" srcId="{1BAD8522-E1D8-4100-9F9C-B922C6893C90}" destId="{704D0448-3B24-4D80-A62A-82D53BD2C2F7}" srcOrd="0" destOrd="0" presId="urn:microsoft.com/office/officeart/2005/8/layout/venn1"/>
    <dgm:cxn modelId="{9F4C8008-B9CA-4C73-8E52-C8AC734893CC}" type="presOf" srcId="{EE33DF1E-8F9C-4334-A6A3-B26F6CC659C7}" destId="{D3A4150F-EA6D-4FBF-A2C9-C7C1952DE758}" srcOrd="0" destOrd="0" presId="urn:microsoft.com/office/officeart/2005/8/layout/venn1"/>
    <dgm:cxn modelId="{3C026DD0-A53C-42A7-9DC1-00D968D7F262}" type="presOf" srcId="{EC912083-46BA-47EC-834F-B53C28E6D0BD}" destId="{48D49D44-F190-4ACE-A835-B8ADA6E20A8E}" srcOrd="0" destOrd="0" presId="urn:microsoft.com/office/officeart/2005/8/layout/venn1"/>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17FB83F0-2F8F-4FF0-B937-9220DFDF4A9F}" srcId="{1BAD8522-E1D8-4100-9F9C-B922C6893C90}" destId="{EE33DF1E-8F9C-4334-A6A3-B26F6CC659C7}" srcOrd="2" destOrd="0" parTransId="{7089E595-419A-443B-BD31-B556AE9E259C}" sibTransId="{DB4F21EA-D11D-4A25-BF88-2413959F8ED0}"/>
    <dgm:cxn modelId="{17141185-DD5C-41EE-8987-43EF8E89E53B}" type="presOf" srcId="{1E1A8527-A3B0-4204-9526-E7C9685F8CBD}" destId="{B5E5A456-A662-4F5C-90A8-6357F00CE43C}" srcOrd="0" destOrd="0" presId="urn:microsoft.com/office/officeart/2005/8/layout/venn1"/>
    <dgm:cxn modelId="{2AE036F9-46AE-4781-9306-920966C20148}" type="presParOf" srcId="{704D0448-3B24-4D80-A62A-82D53BD2C2F7}" destId="{48D49D44-F190-4ACE-A835-B8ADA6E20A8E}" srcOrd="0" destOrd="0" presId="urn:microsoft.com/office/officeart/2005/8/layout/venn1"/>
    <dgm:cxn modelId="{75C3942A-BD74-41BB-B768-AA1166E82849}" type="presParOf" srcId="{704D0448-3B24-4D80-A62A-82D53BD2C2F7}" destId="{C29A7D3D-C70F-4DC9-A146-EE1832BE1F1C}" srcOrd="1" destOrd="0" presId="urn:microsoft.com/office/officeart/2005/8/layout/venn1"/>
    <dgm:cxn modelId="{8C4202D9-4699-4C81-A2B5-FF01A681FF60}" type="presParOf" srcId="{704D0448-3B24-4D80-A62A-82D53BD2C2F7}" destId="{9113EAB0-FA73-4896-AB8C-8976B72E1423}" srcOrd="2" destOrd="0" presId="urn:microsoft.com/office/officeart/2005/8/layout/venn1"/>
    <dgm:cxn modelId="{E06794B3-56FC-45BA-8358-F10159D21E43}" type="presParOf" srcId="{704D0448-3B24-4D80-A62A-82D53BD2C2F7}" destId="{53652C65-6D92-4D41-8BAC-D8680B5DE830}" srcOrd="3" destOrd="0" presId="urn:microsoft.com/office/officeart/2005/8/layout/venn1"/>
    <dgm:cxn modelId="{C0097BF3-57F3-4487-ABCC-F4EFAE6B345F}" type="presParOf" srcId="{704D0448-3B24-4D80-A62A-82D53BD2C2F7}" destId="{D3A4150F-EA6D-4FBF-A2C9-C7C1952DE758}" srcOrd="4" destOrd="0" presId="urn:microsoft.com/office/officeart/2005/8/layout/venn1"/>
    <dgm:cxn modelId="{40265E63-921E-428A-8055-FB7899066A41}" type="presParOf" srcId="{704D0448-3B24-4D80-A62A-82D53BD2C2F7}" destId="{5E446F3A-1A8D-4DFA-AD90-3C911617AE95}" srcOrd="5" destOrd="0" presId="urn:microsoft.com/office/officeart/2005/8/layout/venn1"/>
    <dgm:cxn modelId="{D15FF051-005F-4385-803F-57107A29E596}" type="presParOf" srcId="{704D0448-3B24-4D80-A62A-82D53BD2C2F7}" destId="{B5E5A456-A662-4F5C-90A8-6357F00CE43C}" srcOrd="6" destOrd="0" presId="urn:microsoft.com/office/officeart/2005/8/layout/venn1"/>
    <dgm:cxn modelId="{A648438D-EA99-4DE0-94A4-4873C5CD9781}" type="presParOf" srcId="{704D0448-3B24-4D80-A62A-82D53BD2C2F7}" destId="{E1B3ADBD-0B1F-492E-851D-833ED94941C0}" srcOrd="7"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D8E25-64B7-4B3E-A6E4-3055C2CFC9E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AABE5674-A9E9-450A-B886-0E66BBDFABB9}">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1 Water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857029B2-DBD4-4124-9EFC-7775F94E04F8}" type="parTrans" cxnId="{4EDF9A17-AA3F-4513-9D76-3AC149ED4523}">
      <dgm:prSet/>
      <dgm:spPr/>
      <dgm:t>
        <a:bodyPr/>
        <a:lstStyle/>
        <a:p>
          <a:endParaRPr lang="en-US"/>
        </a:p>
      </dgm:t>
    </dgm:pt>
    <dgm:pt modelId="{F4F80161-8124-4B5F-B846-531756CC2F9F}" type="sibTrans" cxnId="{4EDF9A17-AA3F-4513-9D76-3AC149ED4523}">
      <dgm:prSet/>
      <dgm:spPr>
        <a:noFill/>
      </dgm:spPr>
      <dgm:t>
        <a:bodyPr/>
        <a:lstStyle/>
        <a:p>
          <a:endParaRPr lang="en-US"/>
        </a:p>
      </dgm:t>
    </dgm:pt>
    <dgm:pt modelId="{0038743D-FF9F-4C14-81AE-B1880C856510}">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2 Recycling</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B7E8881B-A244-4AA3-A22C-776994C6C935}" type="parTrans" cxnId="{B8DC8AED-BC83-4EDA-B4C0-B01FE9C481D4}">
      <dgm:prSet/>
      <dgm:spPr/>
      <dgm:t>
        <a:bodyPr/>
        <a:lstStyle/>
        <a:p>
          <a:endParaRPr lang="en-US"/>
        </a:p>
      </dgm:t>
    </dgm:pt>
    <dgm:pt modelId="{95F98498-0809-4B76-827B-2EFB3899AC02}" type="sibTrans" cxnId="{B8DC8AED-BC83-4EDA-B4C0-B01FE9C481D4}">
      <dgm:prSet/>
      <dgm:spPr>
        <a:noFill/>
      </dgm:spPr>
      <dgm:t>
        <a:bodyPr/>
        <a:lstStyle/>
        <a:p>
          <a:endParaRPr lang="en-US"/>
        </a:p>
      </dgm:t>
    </dgm:pt>
    <dgm:pt modelId="{C4C024CD-35E9-4FE5-AF45-9024153CFDF2}">
      <dgm:prSet phldrT="[Text]" custT="1"/>
      <dgm:spPr/>
      <dgm:t>
        <a:bodyPr/>
        <a:lstStyle/>
        <a:p>
          <a:pPr marL="0" indent="0" algn="l" defTabSz="914400" rtl="0" eaLnBrk="1" latinLnBrk="0" hangingPunct="1">
            <a:lnSpc>
              <a:spcPct val="90000"/>
            </a:lnSpc>
            <a:spcBef>
              <a:spcPct val="20000"/>
            </a:spcBef>
            <a:buFontTx/>
            <a:buNone/>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3 Toxic waste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F60E3D11-516A-4BEF-97FD-78DEAFA9FA65}" type="parTrans" cxnId="{17A535F2-2862-47DD-8CEF-FC73B5E2CF66}">
      <dgm:prSet/>
      <dgm:spPr/>
      <dgm:t>
        <a:bodyPr/>
        <a:lstStyle/>
        <a:p>
          <a:endParaRPr lang="en-US"/>
        </a:p>
      </dgm:t>
    </dgm:pt>
    <dgm:pt modelId="{459F49F8-BF68-4FF3-AD9C-17401891F5A7}" type="sibTrans" cxnId="{17A535F2-2862-47DD-8CEF-FC73B5E2CF66}">
      <dgm:prSet/>
      <dgm:spPr>
        <a:noFill/>
      </dgm:spPr>
      <dgm:t>
        <a:bodyPr/>
        <a:lstStyle/>
        <a:p>
          <a:endParaRPr lang="en-US"/>
        </a:p>
      </dgm:t>
    </dgm:pt>
    <dgm:pt modelId="{02614210-4CF3-4F49-92A4-EA231553FC00}">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4 Hazardous waste</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8C9B48CA-B461-46C1-812F-6A343B761D87}" type="parTrans" cxnId="{5B8E0415-EC35-431E-9F00-EBFCD12D9F5A}">
      <dgm:prSet/>
      <dgm:spPr/>
      <dgm:t>
        <a:bodyPr/>
        <a:lstStyle/>
        <a:p>
          <a:endParaRPr lang="en-US"/>
        </a:p>
      </dgm:t>
    </dgm:pt>
    <dgm:pt modelId="{7130D761-B090-4E46-BF8E-9680B7EAE053}" type="sibTrans" cxnId="{5B8E0415-EC35-431E-9F00-EBFCD12D9F5A}">
      <dgm:prSet/>
      <dgm:spPr/>
      <dgm:t>
        <a:bodyPr/>
        <a:lstStyle/>
        <a:p>
          <a:endParaRPr lang="en-US"/>
        </a:p>
      </dgm:t>
    </dgm:pt>
    <dgm:pt modelId="{9FA15D82-1F58-4051-B1F3-9B85C6CBB09F}">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5 Chemic</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403F0AC9-C6B9-41A5-8159-AC7350226C38}" type="parTrans" cxnId="{34939136-C81D-4508-B3A4-B126AF35AB99}">
      <dgm:prSet/>
      <dgm:spPr/>
      <dgm:t>
        <a:bodyPr/>
        <a:lstStyle/>
        <a:p>
          <a:endParaRPr lang="en-US"/>
        </a:p>
      </dgm:t>
    </dgm:pt>
    <dgm:pt modelId="{311940D8-16DB-4B19-8264-46129B00C887}" type="sibTrans" cxnId="{34939136-C81D-4508-B3A4-B126AF35AB99}">
      <dgm:prSet/>
      <dgm:spPr/>
      <dgm:t>
        <a:bodyPr/>
        <a:lstStyle/>
        <a:p>
          <a:endParaRPr lang="en-US"/>
        </a:p>
      </dgm:t>
    </dgm:pt>
    <dgm:pt modelId="{D7E29568-663F-474A-BB27-F2BC110A0C47}">
      <dgm:prSet/>
      <dgm:spPr/>
      <dgm:t>
        <a:bodyPr/>
        <a:lstStyle/>
        <a:p>
          <a:endParaRPr lang="de-DE"/>
        </a:p>
      </dgm:t>
    </dgm:pt>
    <dgm:pt modelId="{6C844DCF-FBCF-4896-9779-113DB0BC8E3E}" type="parTrans" cxnId="{476AC192-F9B2-4166-A122-A34DBA0A7D41}">
      <dgm:prSet/>
      <dgm:spPr/>
      <dgm:t>
        <a:bodyPr/>
        <a:lstStyle/>
        <a:p>
          <a:endParaRPr lang="de-DE"/>
        </a:p>
      </dgm:t>
    </dgm:pt>
    <dgm:pt modelId="{17F91067-0F27-426E-A91B-5ABC55D676E8}" type="sibTrans" cxnId="{476AC192-F9B2-4166-A122-A34DBA0A7D41}">
      <dgm:prSet/>
      <dgm:spPr/>
      <dgm:t>
        <a:bodyPr/>
        <a:lstStyle/>
        <a:p>
          <a:endParaRPr lang="de-DE"/>
        </a:p>
      </dgm:t>
    </dgm:pt>
    <dgm:pt modelId="{30A5EABC-75D1-41BA-A3B9-2A8F337A6A94}">
      <dgm:prSet/>
      <dgm:spPr/>
      <dgm:t>
        <a:bodyPr/>
        <a:lstStyle/>
        <a:p>
          <a:endParaRPr lang="de-DE"/>
        </a:p>
      </dgm:t>
    </dgm:pt>
    <dgm:pt modelId="{2E8B786A-B622-4C25-B12D-79BAE369E982}" type="parTrans" cxnId="{19AC5D9C-ACB6-4716-91EE-79436B29DC8C}">
      <dgm:prSet/>
      <dgm:spPr/>
      <dgm:t>
        <a:bodyPr/>
        <a:lstStyle/>
        <a:p>
          <a:endParaRPr lang="de-DE"/>
        </a:p>
      </dgm:t>
    </dgm:pt>
    <dgm:pt modelId="{5932545C-DD95-4D7F-B767-06FFD7FFDD9A}" type="sibTrans" cxnId="{19AC5D9C-ACB6-4716-91EE-79436B29DC8C}">
      <dgm:prSet/>
      <dgm:spPr/>
      <dgm:t>
        <a:bodyPr/>
        <a:lstStyle/>
        <a:p>
          <a:endParaRPr lang="de-DE"/>
        </a:p>
      </dgm:t>
    </dgm:pt>
    <dgm:pt modelId="{7469E016-BE95-44DF-A148-D7B230A5004D}">
      <dgm:prSet/>
      <dgm:spPr/>
      <dgm:t>
        <a:bodyPr/>
        <a:lstStyle/>
        <a:p>
          <a:endParaRPr lang="de-DE"/>
        </a:p>
      </dgm:t>
    </dgm:pt>
    <dgm:pt modelId="{090E78FF-BD73-4E47-9CAC-FAECA38874DA}" type="parTrans" cxnId="{CD6BAD9E-7D9B-4404-AD71-2C1EC2EE80D3}">
      <dgm:prSet/>
      <dgm:spPr/>
      <dgm:t>
        <a:bodyPr/>
        <a:lstStyle/>
        <a:p>
          <a:endParaRPr lang="de-DE"/>
        </a:p>
      </dgm:t>
    </dgm:pt>
    <dgm:pt modelId="{D130B8AC-2842-4C8F-A24F-6F71240CBBA4}" type="sibTrans" cxnId="{CD6BAD9E-7D9B-4404-AD71-2C1EC2EE80D3}">
      <dgm:prSet/>
      <dgm:spPr/>
      <dgm:t>
        <a:bodyPr/>
        <a:lstStyle/>
        <a:p>
          <a:endParaRPr lang="de-DE"/>
        </a:p>
      </dgm:t>
    </dgm:pt>
    <dgm:pt modelId="{EE5B424B-D0F4-497F-A966-C6D0A709A1DB}">
      <dgm:prSet/>
      <dgm:spPr/>
      <dgm:t>
        <a:bodyPr/>
        <a:lstStyle/>
        <a:p>
          <a:endParaRPr lang="de-DE"/>
        </a:p>
      </dgm:t>
    </dgm:pt>
    <dgm:pt modelId="{FFA01F87-69B8-41FA-B083-D007ACE91DD0}" type="parTrans" cxnId="{7D894678-D056-4377-8A69-0238EA4BD134}">
      <dgm:prSet/>
      <dgm:spPr/>
      <dgm:t>
        <a:bodyPr/>
        <a:lstStyle/>
        <a:p>
          <a:endParaRPr lang="de-DE"/>
        </a:p>
      </dgm:t>
    </dgm:pt>
    <dgm:pt modelId="{A79F973F-17CE-4AF0-A558-D71CD0ADB834}" type="sibTrans" cxnId="{7D894678-D056-4377-8A69-0238EA4BD134}">
      <dgm:prSet/>
      <dgm:spPr/>
      <dgm:t>
        <a:bodyPr/>
        <a:lstStyle/>
        <a:p>
          <a:endParaRPr lang="de-DE"/>
        </a:p>
      </dgm:t>
    </dgm:pt>
    <dgm:pt modelId="{76F70259-7337-4E69-B02F-E0326180CC1B}">
      <dgm:prSet/>
      <dgm:spPr/>
      <dgm:t>
        <a:bodyPr/>
        <a:lstStyle/>
        <a:p>
          <a:endParaRPr lang="de-DE"/>
        </a:p>
      </dgm:t>
    </dgm:pt>
    <dgm:pt modelId="{ADD0C3BE-B96D-4DC3-ACDA-1B54D25D3C25}" type="parTrans" cxnId="{A0BB5384-6ECD-4996-80DC-083A75CE1883}">
      <dgm:prSet/>
      <dgm:spPr/>
      <dgm:t>
        <a:bodyPr/>
        <a:lstStyle/>
        <a:p>
          <a:endParaRPr lang="de-DE"/>
        </a:p>
      </dgm:t>
    </dgm:pt>
    <dgm:pt modelId="{B9079272-7227-412E-B625-0F9DE142EC4F}" type="sibTrans" cxnId="{A0BB5384-6ECD-4996-80DC-083A75CE1883}">
      <dgm:prSet/>
      <dgm:spPr/>
      <dgm:t>
        <a:bodyPr/>
        <a:lstStyle/>
        <a:p>
          <a:endParaRPr lang="de-DE"/>
        </a:p>
      </dgm:t>
    </dgm:pt>
    <dgm:pt modelId="{F8212F91-41D8-49D6-AE55-6A12BC5BC321}" type="pres">
      <dgm:prSet presAssocID="{A7AD8E25-64B7-4B3E-A6E4-3055C2CFC9E4}" presName="arrowDiagram" presStyleCnt="0">
        <dgm:presLayoutVars>
          <dgm:chMax val="5"/>
          <dgm:dir/>
          <dgm:resizeHandles val="exact"/>
        </dgm:presLayoutVars>
      </dgm:prSet>
      <dgm:spPr/>
      <dgm:t>
        <a:bodyPr/>
        <a:lstStyle/>
        <a:p>
          <a:endParaRPr lang="de-DE"/>
        </a:p>
      </dgm:t>
    </dgm:pt>
    <dgm:pt modelId="{A4BE8FD9-D179-47FB-9815-A30BC913BE44}" type="pres">
      <dgm:prSet presAssocID="{A7AD8E25-64B7-4B3E-A6E4-3055C2CFC9E4}" presName="arrow" presStyleLbl="bgShp" presStyleIdx="0" presStyleCnt="1"/>
      <dgm:spPr>
        <a:effectLst>
          <a:outerShdw blurRad="50800" dist="38100" algn="l" rotWithShape="0">
            <a:prstClr val="black">
              <a:alpha val="40000"/>
            </a:prstClr>
          </a:outerShdw>
        </a:effectLst>
      </dgm:spPr>
    </dgm:pt>
    <dgm:pt modelId="{09D7716B-FFD3-46FB-B692-CF016366F3CE}" type="pres">
      <dgm:prSet presAssocID="{A7AD8E25-64B7-4B3E-A6E4-3055C2CFC9E4}" presName="arrowDiagram5" presStyleCnt="0"/>
      <dgm:spPr/>
    </dgm:pt>
    <dgm:pt modelId="{535F1740-497F-4A6B-975E-023B1641B4DC}" type="pres">
      <dgm:prSet presAssocID="{AABE5674-A9E9-450A-B886-0E66BBDFABB9}" presName="bullet5a" presStyleLbl="node1" presStyleIdx="0" presStyleCnt="5"/>
      <dgm:spPr/>
    </dgm:pt>
    <dgm:pt modelId="{B248B8BF-AEAE-4E05-8627-FA25E5D93FA3}" type="pres">
      <dgm:prSet presAssocID="{AABE5674-A9E9-450A-B886-0E66BBDFABB9}" presName="textBox5a" presStyleLbl="revTx" presStyleIdx="0" presStyleCnt="5" custScaleX="111721" custLinFactNeighborX="10748" custLinFactNeighborY="6629">
        <dgm:presLayoutVars>
          <dgm:bulletEnabled val="1"/>
        </dgm:presLayoutVars>
      </dgm:prSet>
      <dgm:spPr/>
      <dgm:t>
        <a:bodyPr/>
        <a:lstStyle/>
        <a:p>
          <a:endParaRPr lang="en-US"/>
        </a:p>
      </dgm:t>
    </dgm:pt>
    <dgm:pt modelId="{9C751B00-B56B-4B7F-82C4-E5446C0CA4CC}" type="pres">
      <dgm:prSet presAssocID="{0038743D-FF9F-4C14-81AE-B1880C856510}" presName="bullet5b" presStyleLbl="node1" presStyleIdx="1" presStyleCnt="5"/>
      <dgm:spPr/>
    </dgm:pt>
    <dgm:pt modelId="{E743BB4A-ADC8-4B38-B9CD-595C9629CEE8}" type="pres">
      <dgm:prSet presAssocID="{0038743D-FF9F-4C14-81AE-B1880C856510}" presName="textBox5b" presStyleLbl="revTx" presStyleIdx="1" presStyleCnt="5">
        <dgm:presLayoutVars>
          <dgm:bulletEnabled val="1"/>
        </dgm:presLayoutVars>
      </dgm:prSet>
      <dgm:spPr/>
      <dgm:t>
        <a:bodyPr/>
        <a:lstStyle/>
        <a:p>
          <a:endParaRPr lang="en-US"/>
        </a:p>
      </dgm:t>
    </dgm:pt>
    <dgm:pt modelId="{BF1603C4-D7E2-44DF-8F7D-63C3DEB8DEBF}" type="pres">
      <dgm:prSet presAssocID="{C4C024CD-35E9-4FE5-AF45-9024153CFDF2}" presName="bullet5c" presStyleLbl="node1" presStyleIdx="2" presStyleCnt="5"/>
      <dgm:spPr/>
    </dgm:pt>
    <dgm:pt modelId="{2F001D92-90CA-4CE1-8351-7618D2ED1025}" type="pres">
      <dgm:prSet presAssocID="{C4C024CD-35E9-4FE5-AF45-9024153CFDF2}" presName="textBox5c" presStyleLbl="revTx" presStyleIdx="2" presStyleCnt="5">
        <dgm:presLayoutVars>
          <dgm:bulletEnabled val="1"/>
        </dgm:presLayoutVars>
      </dgm:prSet>
      <dgm:spPr/>
      <dgm:t>
        <a:bodyPr/>
        <a:lstStyle/>
        <a:p>
          <a:endParaRPr lang="en-US"/>
        </a:p>
      </dgm:t>
    </dgm:pt>
    <dgm:pt modelId="{F1CEE1B5-E6AC-4D85-A0D0-1EDA4CBEA0F8}" type="pres">
      <dgm:prSet presAssocID="{02614210-4CF3-4F49-92A4-EA231553FC00}" presName="bullet5d" presStyleLbl="node1" presStyleIdx="3" presStyleCnt="5"/>
      <dgm:spPr/>
    </dgm:pt>
    <dgm:pt modelId="{B490A13A-9C31-49E6-B596-974B2C5DD889}" type="pres">
      <dgm:prSet presAssocID="{02614210-4CF3-4F49-92A4-EA231553FC00}" presName="textBox5d" presStyleLbl="revTx" presStyleIdx="3" presStyleCnt="5">
        <dgm:presLayoutVars>
          <dgm:bulletEnabled val="1"/>
        </dgm:presLayoutVars>
      </dgm:prSet>
      <dgm:spPr/>
      <dgm:t>
        <a:bodyPr/>
        <a:lstStyle/>
        <a:p>
          <a:endParaRPr lang="en-US"/>
        </a:p>
      </dgm:t>
    </dgm:pt>
    <dgm:pt modelId="{61051679-6D82-4895-AEEA-60A4CC03CC8B}" type="pres">
      <dgm:prSet presAssocID="{9FA15D82-1F58-4051-B1F3-9B85C6CBB09F}" presName="bullet5e" presStyleLbl="node1" presStyleIdx="4" presStyleCnt="5"/>
      <dgm:spPr/>
    </dgm:pt>
    <dgm:pt modelId="{72DAFD12-1146-488B-AB34-2A2486D78C63}" type="pres">
      <dgm:prSet presAssocID="{9FA15D82-1F58-4051-B1F3-9B85C6CBB09F}" presName="textBox5e" presStyleLbl="revTx" presStyleIdx="4" presStyleCnt="5">
        <dgm:presLayoutVars>
          <dgm:bulletEnabled val="1"/>
        </dgm:presLayoutVars>
      </dgm:prSet>
      <dgm:spPr/>
      <dgm:t>
        <a:bodyPr/>
        <a:lstStyle/>
        <a:p>
          <a:endParaRPr lang="en-US"/>
        </a:p>
      </dgm:t>
    </dgm:pt>
  </dgm:ptLst>
  <dgm:cxnLst>
    <dgm:cxn modelId="{A0BB5384-6ECD-4996-80DC-083A75CE1883}" srcId="{A7AD8E25-64B7-4B3E-A6E4-3055C2CFC9E4}" destId="{76F70259-7337-4E69-B02F-E0326180CC1B}" srcOrd="9" destOrd="0" parTransId="{ADD0C3BE-B96D-4DC3-ACDA-1B54D25D3C25}" sibTransId="{B9079272-7227-412E-B625-0F9DE142EC4F}"/>
    <dgm:cxn modelId="{35B5E21E-D8D2-4C18-A9B7-34DF57C0F07A}" type="presOf" srcId="{C4C024CD-35E9-4FE5-AF45-9024153CFDF2}" destId="{2F001D92-90CA-4CE1-8351-7618D2ED1025}" srcOrd="0" destOrd="0" presId="urn:microsoft.com/office/officeart/2005/8/layout/arrow2"/>
    <dgm:cxn modelId="{E8EE8472-E980-491D-94E4-4838425E5419}" type="presOf" srcId="{A7AD8E25-64B7-4B3E-A6E4-3055C2CFC9E4}" destId="{F8212F91-41D8-49D6-AE55-6A12BC5BC321}" srcOrd="0" destOrd="0" presId="urn:microsoft.com/office/officeart/2005/8/layout/arrow2"/>
    <dgm:cxn modelId="{CD6BAD9E-7D9B-4404-AD71-2C1EC2EE80D3}" srcId="{A7AD8E25-64B7-4B3E-A6E4-3055C2CFC9E4}" destId="{7469E016-BE95-44DF-A148-D7B230A5004D}" srcOrd="7" destOrd="0" parTransId="{090E78FF-BD73-4E47-9CAC-FAECA38874DA}" sibTransId="{D130B8AC-2842-4C8F-A24F-6F71240CBBA4}"/>
    <dgm:cxn modelId="{F41973CA-57C5-4B62-819A-B78D6CDBE36F}" type="presOf" srcId="{9FA15D82-1F58-4051-B1F3-9B85C6CBB09F}" destId="{72DAFD12-1146-488B-AB34-2A2486D78C63}" srcOrd="0" destOrd="0" presId="urn:microsoft.com/office/officeart/2005/8/layout/arrow2"/>
    <dgm:cxn modelId="{17A535F2-2862-47DD-8CEF-FC73B5E2CF66}" srcId="{A7AD8E25-64B7-4B3E-A6E4-3055C2CFC9E4}" destId="{C4C024CD-35E9-4FE5-AF45-9024153CFDF2}" srcOrd="2" destOrd="0" parTransId="{F60E3D11-516A-4BEF-97FD-78DEAFA9FA65}" sibTransId="{459F49F8-BF68-4FF3-AD9C-17401891F5A7}"/>
    <dgm:cxn modelId="{22C37292-F8DE-4ADD-AA44-D342ACA6270A}" type="presOf" srcId="{AABE5674-A9E9-450A-B886-0E66BBDFABB9}" destId="{B248B8BF-AEAE-4E05-8627-FA25E5D93FA3}" srcOrd="0" destOrd="0" presId="urn:microsoft.com/office/officeart/2005/8/layout/arrow2"/>
    <dgm:cxn modelId="{0EA7EEDF-EA23-4C1F-9867-5739BDCD00FA}" type="presOf" srcId="{0038743D-FF9F-4C14-81AE-B1880C856510}" destId="{E743BB4A-ADC8-4B38-B9CD-595C9629CEE8}" srcOrd="0" destOrd="0" presId="urn:microsoft.com/office/officeart/2005/8/layout/arrow2"/>
    <dgm:cxn modelId="{5B8E0415-EC35-431E-9F00-EBFCD12D9F5A}" srcId="{A7AD8E25-64B7-4B3E-A6E4-3055C2CFC9E4}" destId="{02614210-4CF3-4F49-92A4-EA231553FC00}" srcOrd="3" destOrd="0" parTransId="{8C9B48CA-B461-46C1-812F-6A343B761D87}" sibTransId="{7130D761-B090-4E46-BF8E-9680B7EAE053}"/>
    <dgm:cxn modelId="{4EDF9A17-AA3F-4513-9D76-3AC149ED4523}" srcId="{A7AD8E25-64B7-4B3E-A6E4-3055C2CFC9E4}" destId="{AABE5674-A9E9-450A-B886-0E66BBDFABB9}" srcOrd="0" destOrd="0" parTransId="{857029B2-DBD4-4124-9EFC-7775F94E04F8}" sibTransId="{F4F80161-8124-4B5F-B846-531756CC2F9F}"/>
    <dgm:cxn modelId="{2E08A172-EEC8-40EF-AE7E-746E4ABD0E25}" type="presOf" srcId="{02614210-4CF3-4F49-92A4-EA231553FC00}" destId="{B490A13A-9C31-49E6-B596-974B2C5DD889}" srcOrd="0" destOrd="0" presId="urn:microsoft.com/office/officeart/2005/8/layout/arrow2"/>
    <dgm:cxn modelId="{34939136-C81D-4508-B3A4-B126AF35AB99}" srcId="{A7AD8E25-64B7-4B3E-A6E4-3055C2CFC9E4}" destId="{9FA15D82-1F58-4051-B1F3-9B85C6CBB09F}" srcOrd="4" destOrd="0" parTransId="{403F0AC9-C6B9-41A5-8159-AC7350226C38}" sibTransId="{311940D8-16DB-4B19-8264-46129B00C887}"/>
    <dgm:cxn modelId="{19AC5D9C-ACB6-4716-91EE-79436B29DC8C}" srcId="{A7AD8E25-64B7-4B3E-A6E4-3055C2CFC9E4}" destId="{30A5EABC-75D1-41BA-A3B9-2A8F337A6A94}" srcOrd="6" destOrd="0" parTransId="{2E8B786A-B622-4C25-B12D-79BAE369E982}" sibTransId="{5932545C-DD95-4D7F-B767-06FFD7FFDD9A}"/>
    <dgm:cxn modelId="{B8DC8AED-BC83-4EDA-B4C0-B01FE9C481D4}" srcId="{A7AD8E25-64B7-4B3E-A6E4-3055C2CFC9E4}" destId="{0038743D-FF9F-4C14-81AE-B1880C856510}" srcOrd="1" destOrd="0" parTransId="{B7E8881B-A244-4AA3-A22C-776994C6C935}" sibTransId="{95F98498-0809-4B76-827B-2EFB3899AC02}"/>
    <dgm:cxn modelId="{476AC192-F9B2-4166-A122-A34DBA0A7D41}" srcId="{A7AD8E25-64B7-4B3E-A6E4-3055C2CFC9E4}" destId="{D7E29568-663F-474A-BB27-F2BC110A0C47}" srcOrd="5" destOrd="0" parTransId="{6C844DCF-FBCF-4896-9779-113DB0BC8E3E}" sibTransId="{17F91067-0F27-426E-A91B-5ABC55D676E8}"/>
    <dgm:cxn modelId="{7D894678-D056-4377-8A69-0238EA4BD134}" srcId="{A7AD8E25-64B7-4B3E-A6E4-3055C2CFC9E4}" destId="{EE5B424B-D0F4-497F-A966-C6D0A709A1DB}" srcOrd="8" destOrd="0" parTransId="{FFA01F87-69B8-41FA-B083-D007ACE91DD0}" sibTransId="{A79F973F-17CE-4AF0-A558-D71CD0ADB834}"/>
    <dgm:cxn modelId="{56256299-24FE-48E6-86AB-A4EBF167FE74}" type="presParOf" srcId="{F8212F91-41D8-49D6-AE55-6A12BC5BC321}" destId="{A4BE8FD9-D179-47FB-9815-A30BC913BE44}" srcOrd="0" destOrd="0" presId="urn:microsoft.com/office/officeart/2005/8/layout/arrow2"/>
    <dgm:cxn modelId="{AA3D1B34-A279-4FA2-8477-C7B0508435DC}" type="presParOf" srcId="{F8212F91-41D8-49D6-AE55-6A12BC5BC321}" destId="{09D7716B-FFD3-46FB-B692-CF016366F3CE}" srcOrd="1" destOrd="0" presId="urn:microsoft.com/office/officeart/2005/8/layout/arrow2"/>
    <dgm:cxn modelId="{D3DAE601-0D55-4D4B-9BA9-46257D2C7670}" type="presParOf" srcId="{09D7716B-FFD3-46FB-B692-CF016366F3CE}" destId="{535F1740-497F-4A6B-975E-023B1641B4DC}" srcOrd="0" destOrd="0" presId="urn:microsoft.com/office/officeart/2005/8/layout/arrow2"/>
    <dgm:cxn modelId="{CC540E87-404B-40D5-AEF8-F1F5B798B652}" type="presParOf" srcId="{09D7716B-FFD3-46FB-B692-CF016366F3CE}" destId="{B248B8BF-AEAE-4E05-8627-FA25E5D93FA3}" srcOrd="1" destOrd="0" presId="urn:microsoft.com/office/officeart/2005/8/layout/arrow2"/>
    <dgm:cxn modelId="{5C45FEDF-BF0D-4E88-BBBB-ACB94448BE59}" type="presParOf" srcId="{09D7716B-FFD3-46FB-B692-CF016366F3CE}" destId="{9C751B00-B56B-4B7F-82C4-E5446C0CA4CC}" srcOrd="2" destOrd="0" presId="urn:microsoft.com/office/officeart/2005/8/layout/arrow2"/>
    <dgm:cxn modelId="{CB7C02E2-8C3D-4488-8A8C-41C2772A4B03}" type="presParOf" srcId="{09D7716B-FFD3-46FB-B692-CF016366F3CE}" destId="{E743BB4A-ADC8-4B38-B9CD-595C9629CEE8}" srcOrd="3" destOrd="0" presId="urn:microsoft.com/office/officeart/2005/8/layout/arrow2"/>
    <dgm:cxn modelId="{2030E4CA-B1D2-401F-969B-3E996B8C7906}" type="presParOf" srcId="{09D7716B-FFD3-46FB-B692-CF016366F3CE}" destId="{BF1603C4-D7E2-44DF-8F7D-63C3DEB8DEBF}" srcOrd="4" destOrd="0" presId="urn:microsoft.com/office/officeart/2005/8/layout/arrow2"/>
    <dgm:cxn modelId="{C1A51A9A-7340-458D-9425-085776314579}" type="presParOf" srcId="{09D7716B-FFD3-46FB-B692-CF016366F3CE}" destId="{2F001D92-90CA-4CE1-8351-7618D2ED1025}" srcOrd="5" destOrd="0" presId="urn:microsoft.com/office/officeart/2005/8/layout/arrow2"/>
    <dgm:cxn modelId="{DED64935-9045-45D2-933E-449D954FB48C}" type="presParOf" srcId="{09D7716B-FFD3-46FB-B692-CF016366F3CE}" destId="{F1CEE1B5-E6AC-4D85-A0D0-1EDA4CBEA0F8}" srcOrd="6" destOrd="0" presId="urn:microsoft.com/office/officeart/2005/8/layout/arrow2"/>
    <dgm:cxn modelId="{908F7C05-08AC-40BD-8BE1-1D6EE6EF408C}" type="presParOf" srcId="{09D7716B-FFD3-46FB-B692-CF016366F3CE}" destId="{B490A13A-9C31-49E6-B596-974B2C5DD889}" srcOrd="7" destOrd="0" presId="urn:microsoft.com/office/officeart/2005/8/layout/arrow2"/>
    <dgm:cxn modelId="{DF6A3FF2-7FC0-4244-B4EE-E86A052A8C82}" type="presParOf" srcId="{09D7716B-FFD3-46FB-B692-CF016366F3CE}" destId="{61051679-6D82-4895-AEEA-60A4CC03CC8B}" srcOrd="8" destOrd="0" presId="urn:microsoft.com/office/officeart/2005/8/layout/arrow2"/>
    <dgm:cxn modelId="{951E4042-1489-41B3-A40A-1F715F11F2E7}" type="presParOf" srcId="{09D7716B-FFD3-46FB-B692-CF016366F3CE}" destId="{72DAFD12-1146-488B-AB34-2A2486D78C63}" srcOrd="9"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D49D44-F190-4ACE-A835-B8ADA6E20A8E}">
      <dsp:nvSpPr>
        <dsp:cNvPr id="0" name=""/>
        <dsp:cNvSpPr/>
      </dsp:nvSpPr>
      <dsp:spPr>
        <a:xfrm>
          <a:off x="2858753" y="33385"/>
          <a:ext cx="1736026" cy="17360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bg1"/>
              </a:solidFill>
            </a:rPr>
            <a:t>Innovative Technology</a:t>
          </a:r>
          <a:endParaRPr lang="en-US" sz="1400" kern="1200" baseline="0" dirty="0">
            <a:solidFill>
              <a:schemeClr val="bg1"/>
            </a:solidFill>
          </a:endParaRPr>
        </a:p>
      </dsp:txBody>
      <dsp:txXfrm>
        <a:off x="3059064" y="267081"/>
        <a:ext cx="1335405" cy="550854"/>
      </dsp:txXfrm>
    </dsp:sp>
    <dsp:sp modelId="{9113EAB0-FA73-4896-AB8C-8976B72E1423}">
      <dsp:nvSpPr>
        <dsp:cNvPr id="0" name=""/>
        <dsp:cNvSpPr/>
      </dsp:nvSpPr>
      <dsp:spPr>
        <a:xfrm>
          <a:off x="3939461" y="666753"/>
          <a:ext cx="2551924" cy="17360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Engineering</a:t>
          </a:r>
          <a:endParaRPr lang="en-US" sz="1400" kern="1200" dirty="0">
            <a:solidFill>
              <a:schemeClr val="bg1"/>
            </a:solidFill>
          </a:endParaRPr>
        </a:p>
      </dsp:txBody>
      <dsp:txXfrm>
        <a:off x="5313574" y="867063"/>
        <a:ext cx="981509" cy="1335405"/>
      </dsp:txXfrm>
    </dsp:sp>
    <dsp:sp modelId="{D3A4150F-EA6D-4FBF-A2C9-C7C1952DE758}">
      <dsp:nvSpPr>
        <dsp:cNvPr id="0" name=""/>
        <dsp:cNvSpPr/>
      </dsp:nvSpPr>
      <dsp:spPr>
        <a:xfrm>
          <a:off x="2858753" y="1569101"/>
          <a:ext cx="1736026" cy="173602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Energy</a:t>
          </a:r>
          <a:endParaRPr lang="en-US" sz="1400" kern="1200" dirty="0">
            <a:solidFill>
              <a:schemeClr val="bg1"/>
            </a:solidFill>
          </a:endParaRPr>
        </a:p>
      </dsp:txBody>
      <dsp:txXfrm>
        <a:off x="3059064" y="2520577"/>
        <a:ext cx="1335405" cy="550854"/>
      </dsp:txXfrm>
    </dsp:sp>
    <dsp:sp modelId="{B5E5A456-A662-4F5C-90A8-6357F00CE43C}">
      <dsp:nvSpPr>
        <dsp:cNvPr id="0" name=""/>
        <dsp:cNvSpPr/>
      </dsp:nvSpPr>
      <dsp:spPr>
        <a:xfrm>
          <a:off x="1025496" y="819158"/>
          <a:ext cx="2511093" cy="173602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Equipment</a:t>
          </a:r>
          <a:endParaRPr lang="en-US" sz="1400" kern="1200" dirty="0">
            <a:solidFill>
              <a:schemeClr val="bg1"/>
            </a:solidFill>
          </a:endParaRPr>
        </a:p>
      </dsp:txBody>
      <dsp:txXfrm>
        <a:off x="1218657" y="1019469"/>
        <a:ext cx="965805" cy="13354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BE8FD9-D179-47FB-9815-A30BC913BE44}">
      <dsp:nvSpPr>
        <dsp:cNvPr id="0" name=""/>
        <dsp:cNvSpPr/>
      </dsp:nvSpPr>
      <dsp:spPr>
        <a:xfrm>
          <a:off x="1310639" y="0"/>
          <a:ext cx="5760720" cy="360045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50800" dist="38100" algn="l" rotWithShape="0">
            <a:prstClr val="black">
              <a:alpha val="40000"/>
            </a:prstClr>
          </a:outerShdw>
        </a:effectLst>
      </dsp:spPr>
      <dsp:style>
        <a:lnRef idx="0">
          <a:scrgbClr r="0" g="0" b="0"/>
        </a:lnRef>
        <a:fillRef idx="1">
          <a:scrgbClr r="0" g="0" b="0"/>
        </a:fillRef>
        <a:effectRef idx="0">
          <a:scrgbClr r="0" g="0" b="0"/>
        </a:effectRef>
        <a:fontRef idx="minor"/>
      </dsp:style>
    </dsp:sp>
    <dsp:sp modelId="{535F1740-497F-4A6B-975E-023B1641B4DC}">
      <dsp:nvSpPr>
        <dsp:cNvPr id="0" name=""/>
        <dsp:cNvSpPr/>
      </dsp:nvSpPr>
      <dsp:spPr>
        <a:xfrm>
          <a:off x="1878070" y="2677294"/>
          <a:ext cx="132496" cy="1324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8B8BF-AEAE-4E05-8627-FA25E5D93FA3}">
      <dsp:nvSpPr>
        <dsp:cNvPr id="0" name=""/>
        <dsp:cNvSpPr/>
      </dsp:nvSpPr>
      <dsp:spPr>
        <a:xfrm>
          <a:off x="1981202" y="2743542"/>
          <a:ext cx="843107" cy="856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07"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1 Water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1981202" y="2743542"/>
        <a:ext cx="843107" cy="856907"/>
      </dsp:txXfrm>
    </dsp:sp>
    <dsp:sp modelId="{9C751B00-B56B-4B7F-82C4-E5446C0CA4CC}">
      <dsp:nvSpPr>
        <dsp:cNvPr id="0" name=""/>
        <dsp:cNvSpPr/>
      </dsp:nvSpPr>
      <dsp:spPr>
        <a:xfrm>
          <a:off x="2595280" y="1988168"/>
          <a:ext cx="207385" cy="2073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3BB4A-ADC8-4B38-B9CD-595C9629CEE8}">
      <dsp:nvSpPr>
        <dsp:cNvPr id="0" name=""/>
        <dsp:cNvSpPr/>
      </dsp:nvSpPr>
      <dsp:spPr>
        <a:xfrm>
          <a:off x="2698973" y="2091861"/>
          <a:ext cx="956279" cy="150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90"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2 Recycling</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2698973" y="2091861"/>
        <a:ext cx="956279" cy="1508588"/>
      </dsp:txXfrm>
    </dsp:sp>
    <dsp:sp modelId="{BF1603C4-D7E2-44DF-8F7D-63C3DEB8DEBF}">
      <dsp:nvSpPr>
        <dsp:cNvPr id="0" name=""/>
        <dsp:cNvSpPr/>
      </dsp:nvSpPr>
      <dsp:spPr>
        <a:xfrm>
          <a:off x="3516995" y="1438739"/>
          <a:ext cx="276514" cy="2765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01D92-90CA-4CE1-8351-7618D2ED1025}">
      <dsp:nvSpPr>
        <dsp:cNvPr id="0" name=""/>
        <dsp:cNvSpPr/>
      </dsp:nvSpPr>
      <dsp:spPr>
        <a:xfrm>
          <a:off x="3655253" y="1576997"/>
          <a:ext cx="1111818" cy="202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19" tIns="0" rIns="0" bIns="0" numCol="1" spcCol="1270" anchor="t" anchorCtr="0">
          <a:noAutofit/>
        </a:bodyPr>
        <a:lstStyle/>
        <a:p>
          <a:pPr marL="0" lvl="0" indent="0" algn="l" defTabSz="914400" rtl="0" eaLnBrk="1" latinLnBrk="0" hangingPunct="1">
            <a:lnSpc>
              <a:spcPct val="90000"/>
            </a:lnSpc>
            <a:spcBef>
              <a:spcPct val="0"/>
            </a:spcBef>
            <a:spcAft>
              <a:spcPct val="35000"/>
            </a:spcAft>
            <a:buFontTx/>
            <a:buNone/>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3 Toxic waste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3655253" y="1576997"/>
        <a:ext cx="1111818" cy="2023452"/>
      </dsp:txXfrm>
    </dsp:sp>
    <dsp:sp modelId="{F1CEE1B5-E6AC-4D85-A0D0-1EDA4CBEA0F8}">
      <dsp:nvSpPr>
        <dsp:cNvPr id="0" name=""/>
        <dsp:cNvSpPr/>
      </dsp:nvSpPr>
      <dsp:spPr>
        <a:xfrm>
          <a:off x="4588489" y="1009566"/>
          <a:ext cx="357164" cy="3571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0A13A-9C31-49E6-B596-974B2C5DD889}">
      <dsp:nvSpPr>
        <dsp:cNvPr id="0" name=""/>
        <dsp:cNvSpPr/>
      </dsp:nvSpPr>
      <dsp:spPr>
        <a:xfrm>
          <a:off x="4767072" y="1188148"/>
          <a:ext cx="1152144" cy="241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54"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4 Hazardous waste</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4767072" y="1188148"/>
        <a:ext cx="1152144" cy="2412301"/>
      </dsp:txXfrm>
    </dsp:sp>
    <dsp:sp modelId="{61051679-6D82-4895-AEEA-60A4CC03CC8B}">
      <dsp:nvSpPr>
        <dsp:cNvPr id="0" name=""/>
        <dsp:cNvSpPr/>
      </dsp:nvSpPr>
      <dsp:spPr>
        <a:xfrm>
          <a:off x="5691667" y="722970"/>
          <a:ext cx="455096" cy="4550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AFD12-1146-488B-AB34-2A2486D78C63}">
      <dsp:nvSpPr>
        <dsp:cNvPr id="0" name=""/>
        <dsp:cNvSpPr/>
      </dsp:nvSpPr>
      <dsp:spPr>
        <a:xfrm>
          <a:off x="5919216" y="950518"/>
          <a:ext cx="1152144" cy="26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46"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5 Chemic</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5919216" y="950518"/>
        <a:ext cx="1152144" cy="26499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9C383-ADE6-4466-BEDE-AAC72E25EE28}" type="datetimeFigureOut">
              <a:rPr lang="de-DE" smtClean="0"/>
              <a:pPr/>
              <a:t>05.01.2015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2C757-B5AB-442B-A422-3D5F2207F299}"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7" name="liquid_light_720.mp4">
            <a:hlinkClick r:id="" action="ppaction://media"/>
          </p:cNvPr>
          <p:cNvPicPr>
            <a:picLocks noChangeAspect="1"/>
          </p:cNvPicPr>
          <p:nvPr userDrawn="1">
            <a:videoFile r:link="rId1"/>
            <p:extLst>
              <p:ext uri="{DAA4B4D4-6D71-4841-9C94-3DE7FCFB9230}">
                <p14:media xmlns:p14="http://schemas.microsoft.com/office/powerpoint/2010/main" xmlns="" r:embed="rId3"/>
              </p:ext>
            </p:extLst>
          </p:nvPr>
        </p:nvPicPr>
        <p:blipFill>
          <a:blip r:embed="rId4" cstate="print"/>
          <a:stretch>
            <a:fillRect/>
          </a:stretch>
        </p:blipFill>
        <p:spPr>
          <a:xfrm>
            <a:off x="0" y="257175"/>
            <a:ext cx="9144000" cy="3857625"/>
          </a:xfrm>
          <a:prstGeom prst="rect">
            <a:avLst/>
          </a:prstGeom>
        </p:spPr>
      </p:pic>
      <p:sp>
        <p:nvSpPr>
          <p:cNvPr id="2" name="Title 1"/>
          <p:cNvSpPr>
            <a:spLocks noGrp="1"/>
          </p:cNvSpPr>
          <p:nvPr>
            <p:ph type="ctrTitle"/>
          </p:nvPr>
        </p:nvSpPr>
        <p:spPr>
          <a:xfrm>
            <a:off x="457200" y="685800"/>
            <a:ext cx="5562600" cy="1102519"/>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457200" y="1771650"/>
            <a:ext cx="5562600" cy="131445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9D4099E-4BEA-49C6-8936-666250564A11}"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
        <p:nvSpPr>
          <p:cNvPr id="14" name="Oval 13"/>
          <p:cNvSpPr/>
          <p:nvPr userDrawn="1"/>
        </p:nvSpPr>
        <p:spPr>
          <a:xfrm>
            <a:off x="-1620157" y="3719552"/>
            <a:ext cx="12725400" cy="2166898"/>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Oval 20"/>
          <p:cNvSpPr/>
          <p:nvPr userDrawn="1"/>
        </p:nvSpPr>
        <p:spPr>
          <a:xfrm>
            <a:off x="-2628898" y="-933371"/>
            <a:ext cx="14401799" cy="1390571"/>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xmlns="" val="32698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4" fill="hold"/>
                                        <p:tgtEl>
                                          <p:spTgt spid="7"/>
                                        </p:tgtEl>
                                      </p:cBhvr>
                                    </p:cmd>
                                  </p:childTnLst>
                                </p:cTn>
                              </p:par>
                              <p:par>
                                <p:cTn id="7" presetID="42" presetClass="entr" presetSubtype="0" fill="hold" grpId="0" nodeType="withEffect">
                                  <p:stCondLst>
                                    <p:cond delay="5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5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3" grpId="0" build="p">
        <p:tmplLst>
          <p:tmpl lvl="1">
            <p:tnLst>
              <p:par>
                <p:cTn presetID="42" presetClass="entr" presetSubtype="0" fill="hold" nodeType="withEffect">
                  <p:stCondLst>
                    <p:cond delay="5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8620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459581"/>
            <a:ext cx="6934200" cy="3492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43112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4099E-4BEA-49C6-8936-666250564A11}"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38739494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4099E-4BEA-49C6-8936-666250564A11}"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676766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4099E-4BEA-49C6-8936-666250564A11}"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34954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242820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12" name="Text Placeholder 8"/>
          <p:cNvSpPr>
            <a:spLocks noGrp="1"/>
          </p:cNvSpPr>
          <p:nvPr>
            <p:ph type="body" sz="quarter" idx="16"/>
          </p:nvPr>
        </p:nvSpPr>
        <p:spPr>
          <a:xfrm>
            <a:off x="2438400" y="122670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438400" y="182745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438400" y="302895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13" name="Text Placeholder 10"/>
          <p:cNvSpPr>
            <a:spLocks noGrp="1"/>
          </p:cNvSpPr>
          <p:nvPr>
            <p:ph type="body" sz="quarter" idx="13"/>
          </p:nvPr>
        </p:nvSpPr>
        <p:spPr>
          <a:xfrm>
            <a:off x="476250" y="857250"/>
            <a:ext cx="7620000" cy="342900"/>
          </a:xfrm>
        </p:spPr>
        <p:txBody>
          <a:bodyPr>
            <a:normAutofit/>
          </a:bodyPr>
          <a:lstStyle>
            <a:lvl1pPr algn="l">
              <a:buFontTx/>
              <a:buNone/>
              <a:defRPr sz="2400"/>
            </a:lvl1pPr>
          </a:lstStyle>
          <a:p>
            <a:pPr lvl="0"/>
            <a:r>
              <a:rPr lang="en-US" dirty="0" smtClean="0"/>
              <a:t>Click to edit Master text styles</a:t>
            </a:r>
          </a:p>
        </p:txBody>
      </p:sp>
    </p:spTree>
    <p:extLst>
      <p:ext uri="{BB962C8B-B14F-4D97-AF65-F5344CB8AC3E}">
        <p14:creationId xmlns:p14="http://schemas.microsoft.com/office/powerpoint/2010/main" xmlns="" val="4118024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0" y="3886201"/>
            <a:ext cx="3048000" cy="1337072"/>
          </a:xfrm>
        </p:spPr>
        <p:txBody>
          <a:bodyPr/>
          <a:lstStyle>
            <a:lvl1pPr marL="0" indent="0" algn="ctr">
              <a:lnSpc>
                <a:spcPts val="1600"/>
              </a:lnSpc>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Copyright 2010</a:t>
            </a:r>
            <a:endParaRPr lang="en-US" dirty="0"/>
          </a:p>
        </p:txBody>
      </p:sp>
      <p:sp>
        <p:nvSpPr>
          <p:cNvPr id="14" name="Title 13"/>
          <p:cNvSpPr>
            <a:spLocks noGrp="1"/>
          </p:cNvSpPr>
          <p:nvPr>
            <p:ph type="title"/>
          </p:nvPr>
        </p:nvSpPr>
        <p:spPr/>
        <p:txBody>
          <a:bodyPr>
            <a:normAutofit/>
          </a:bodyPr>
          <a:lstStyle>
            <a:lvl1pPr algn="l" defTabSz="914400" rtl="0" eaLnBrk="1" latinLnBrk="0" hangingPunct="1">
              <a:spcBef>
                <a:spcPct val="0"/>
              </a:spcBef>
              <a:buNone/>
              <a:defRPr lang="en-US" sz="40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457200" y="857250"/>
            <a:ext cx="7620000" cy="342900"/>
          </a:xfrm>
        </p:spPr>
        <p:txBody>
          <a:bodyPr>
            <a:normAutofit/>
          </a:bodyPr>
          <a:lstStyle>
            <a:lvl1pPr algn="l">
              <a:buFontTx/>
              <a:buNone/>
              <a:defRPr sz="2000"/>
            </a:lvl1pPr>
          </a:lstStyle>
          <a:p>
            <a:pPr lvl="0"/>
            <a:r>
              <a:rPr lang="en-US" dirty="0" smtClean="0"/>
              <a:t>Click to edit Master text styles</a:t>
            </a:r>
          </a:p>
        </p:txBody>
      </p:sp>
    </p:spTree>
    <p:extLst>
      <p:ext uri="{BB962C8B-B14F-4D97-AF65-F5344CB8AC3E}">
        <p14:creationId xmlns:p14="http://schemas.microsoft.com/office/powerpoint/2010/main" xmlns="" val="1134838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tic Title Slide">
    <p:spTree>
      <p:nvGrpSpPr>
        <p:cNvPr id="1" name=""/>
        <p:cNvGrpSpPr/>
        <p:nvPr/>
      </p:nvGrpSpPr>
      <p:grpSpPr>
        <a:xfrm>
          <a:off x="0" y="0"/>
          <a:ext cx="0" cy="0"/>
          <a:chOff x="0" y="0"/>
          <a:chExt cx="0" cy="0"/>
        </a:xfrm>
      </p:grpSpPr>
      <p:pic>
        <p:nvPicPr>
          <p:cNvPr id="7" name="liquid_light_720.mp4">
            <a:hlinkClick r:id="" action="ppaction://media"/>
          </p:cNvPr>
          <p:cNvPicPr>
            <a:picLocks noChangeAspect="1"/>
          </p:cNvPicPr>
          <p:nvPr userDrawn="1">
            <a:videoFile r:link="rId1"/>
            <p:extLst>
              <p:ext uri="{DAA4B4D4-6D71-4841-9C94-3DE7FCFB9230}">
                <p14:media xmlns:p14="http://schemas.microsoft.com/office/powerpoint/2010/main" xmlns="" r:embed="rId3"/>
              </p:ext>
            </p:extLst>
          </p:nvPr>
        </p:nvPicPr>
        <p:blipFill>
          <a:blip r:embed="rId4" cstate="print"/>
          <a:stretch>
            <a:fillRect/>
          </a:stretch>
        </p:blipFill>
        <p:spPr>
          <a:xfrm>
            <a:off x="0" y="257175"/>
            <a:ext cx="9144000" cy="3857625"/>
          </a:xfrm>
          <a:prstGeom prst="rect">
            <a:avLst/>
          </a:prstGeom>
        </p:spPr>
      </p:pic>
      <p:sp>
        <p:nvSpPr>
          <p:cNvPr id="2" name="Title 1"/>
          <p:cNvSpPr>
            <a:spLocks noGrp="1"/>
          </p:cNvSpPr>
          <p:nvPr>
            <p:ph type="ctrTitle"/>
          </p:nvPr>
        </p:nvSpPr>
        <p:spPr>
          <a:xfrm>
            <a:off x="457200" y="685800"/>
            <a:ext cx="5562600" cy="1102519"/>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457200" y="1771650"/>
            <a:ext cx="5562600" cy="131445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9D4099E-4BEA-49C6-8936-666250564A11}"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
        <p:nvSpPr>
          <p:cNvPr id="14" name="Oval 13"/>
          <p:cNvSpPr/>
          <p:nvPr userDrawn="1"/>
        </p:nvSpPr>
        <p:spPr>
          <a:xfrm>
            <a:off x="-1620157" y="3719552"/>
            <a:ext cx="12725400" cy="2166898"/>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Oval 20"/>
          <p:cNvSpPr/>
          <p:nvPr userDrawn="1"/>
        </p:nvSpPr>
        <p:spPr>
          <a:xfrm>
            <a:off x="-2628898" y="-933371"/>
            <a:ext cx="14401799" cy="1390571"/>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xmlns="" val="15293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4099E-4BEA-49C6-8936-666250564A11}"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3457803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00351"/>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5210"/>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9D4099E-4BEA-49C6-8936-666250564A11}"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4579958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normAutofit/>
          </a:bodyPr>
          <a:lstStyle>
            <a:lvl1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914400" rtl="0" eaLnBrk="1" latinLnBrk="0" hangingPunct="1">
              <a:spcBef>
                <a:spcPct val="20000"/>
              </a:spcBef>
              <a:buFontTx/>
              <a:buNone/>
              <a:defRPr lang="en-US" sz="200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a:ln w="3175">
            <a:noFill/>
          </a:ln>
        </p:spPr>
        <p:txBody>
          <a:bodyPr>
            <a:normAutofit/>
          </a:bodyPr>
          <a:lstStyle>
            <a:lvl1pPr>
              <a:defRPr sz="2000">
                <a:ln w="6350">
                  <a:noFill/>
                </a:ln>
                <a:solidFill>
                  <a:schemeClr val="bg1"/>
                </a:solidFill>
                <a:effectLst>
                  <a:outerShdw blurRad="50800" dist="38100" dir="2700000" algn="tl" rotWithShape="0">
                    <a:prstClr val="black">
                      <a:alpha val="40000"/>
                    </a:prstClr>
                  </a:outerShdw>
                </a:effectLst>
              </a:defRPr>
            </a:lvl1pPr>
            <a:lvl2pPr>
              <a:defRPr sz="2000">
                <a:ln w="6350">
                  <a:noFill/>
                </a:ln>
                <a:solidFill>
                  <a:schemeClr val="bg1"/>
                </a:solidFill>
                <a:effectLst>
                  <a:outerShdw blurRad="50800" dist="38100" dir="2700000" algn="tl" rotWithShape="0">
                    <a:prstClr val="black">
                      <a:alpha val="40000"/>
                    </a:prstClr>
                  </a:outerShdw>
                </a:effectLst>
              </a:defRPr>
            </a:lvl2pPr>
            <a:lvl3pPr>
              <a:defRPr sz="2000">
                <a:ln w="6350">
                  <a:noFill/>
                </a:ln>
                <a:solidFill>
                  <a:schemeClr val="bg1"/>
                </a:solidFill>
                <a:effectLst>
                  <a:outerShdw blurRad="50800" dist="38100" dir="2700000" algn="tl" rotWithShape="0">
                    <a:prstClr val="black">
                      <a:alpha val="40000"/>
                    </a:prstClr>
                  </a:outerShdw>
                </a:effectLst>
              </a:defRPr>
            </a:lvl3pPr>
            <a:lvl4pPr>
              <a:defRPr sz="2000">
                <a:ln w="6350">
                  <a:noFill/>
                </a:ln>
                <a:solidFill>
                  <a:schemeClr val="bg1"/>
                </a:solidFill>
                <a:effectLst>
                  <a:outerShdw blurRad="50800" dist="38100" dir="2700000" algn="tl" rotWithShape="0">
                    <a:prstClr val="black">
                      <a:alpha val="40000"/>
                    </a:prstClr>
                  </a:outerShdw>
                </a:effectLst>
              </a:defRPr>
            </a:lvl4pPr>
            <a:lvl5pPr>
              <a:defRPr sz="2000">
                <a:ln w="6350">
                  <a:noFill/>
                </a:ln>
                <a:solidFill>
                  <a:schemeClr val="bg1"/>
                </a:solidFill>
                <a:effectLst>
                  <a:outerShdw blurRad="50800" dist="38100" dir="2700000" algn="tl" rotWithShape="0">
                    <a:prstClr val="black">
                      <a:alpha val="40000"/>
                    </a:prst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9D4099E-4BEA-49C6-8936-666250564A11}"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283307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14412"/>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94234"/>
            <a:ext cx="4040188"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14412"/>
            <a:ext cx="4041775"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494234"/>
            <a:ext cx="4041775" cy="2963466"/>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9D4099E-4BEA-49C6-8936-666250564A11}"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6304544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4099E-4BEA-49C6-8936-666250564A11}"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95062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4099E-4BEA-49C6-8936-666250564A11}"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334002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3886200"/>
            <a:ext cx="2398713" cy="742950"/>
          </a:xfrm>
        </p:spPr>
        <p:txBody>
          <a:bodyPr anchor="ctr"/>
          <a:lstStyle>
            <a:lvl1pPr algn="r">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457201"/>
            <a:ext cx="8001000" cy="3371849"/>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733800" y="3886201"/>
            <a:ext cx="4191000" cy="7655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4099E-4BEA-49C6-8936-666250564A11}"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1269983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video" Target="NULL" TargetMode="Externa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liquid_light_720.mp4">
            <a:hlinkClick r:id="" action="ppaction://media"/>
          </p:cNvPr>
          <p:cNvPicPr>
            <a:picLocks noChangeAspect="1"/>
          </p:cNvPicPr>
          <p:nvPr userDrawn="1">
            <a:videoFile r:link="rId16"/>
            <p:extLst>
              <p:ext uri="{DAA4B4D4-6D71-4841-9C94-3DE7FCFB9230}">
                <p14:media xmlns:p14="http://schemas.microsoft.com/office/powerpoint/2010/main" xmlns="" r:embed="rId19"/>
              </p:ext>
            </p:extLst>
          </p:nvPr>
        </p:nvPicPr>
        <p:blipFill>
          <a:blip r:embed="rId20" cstate="print"/>
          <a:stretch>
            <a:fillRect/>
          </a:stretch>
        </p:blipFill>
        <p:spPr>
          <a:xfrm>
            <a:off x="0" y="285750"/>
            <a:ext cx="9144000" cy="3857625"/>
          </a:xfrm>
          <a:prstGeom prst="rect">
            <a:avLst/>
          </a:prstGeom>
        </p:spPr>
      </p:pic>
      <p:sp>
        <p:nvSpPr>
          <p:cNvPr id="8" name="Oval 7"/>
          <p:cNvSpPr/>
          <p:nvPr userDrawn="1"/>
        </p:nvSpPr>
        <p:spPr>
          <a:xfrm>
            <a:off x="-2628898" y="-933371"/>
            <a:ext cx="14401799" cy="1390571"/>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Oval 8"/>
          <p:cNvSpPr/>
          <p:nvPr userDrawn="1"/>
        </p:nvSpPr>
        <p:spPr>
          <a:xfrm>
            <a:off x="-1752600" y="3719553"/>
            <a:ext cx="12725400" cy="2166898"/>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28700"/>
            <a:ext cx="8229600" cy="35659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D4099E-4BEA-49C6-8936-666250564A11}" type="datetimeFigureOut">
              <a:rPr lang="en-US" smtClean="0"/>
              <a:pPr/>
              <a:t>1/5/2015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18515854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4"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ln>
            <a:solidFill>
              <a:schemeClr val="tx2">
                <a:lumMod val="50000"/>
              </a:schemeClr>
            </a:solidFill>
          </a:ln>
          <a:solidFill>
            <a:schemeClr val="bg1"/>
          </a:solidFill>
          <a:latin typeface="+mj-lt"/>
          <a:ea typeface="+mj-ea"/>
          <a:cs typeface="+mj-cs"/>
        </a:defRPr>
      </a:lvl1pPr>
    </p:titleStyle>
    <p:bodyStyle>
      <a:lvl1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hyperlink" Target="mailto:nasi.fin@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70677" y="3086100"/>
            <a:ext cx="1409700" cy="1028700"/>
          </a:xfrm>
          <a:prstGeom prst="ellipse">
            <a:avLst/>
          </a:prstGeom>
          <a:blipFill>
            <a:blip r:embed="rId3" cstate="print"/>
            <a:srcRect/>
            <a:stretch>
              <a:fillRect l="-57027" t="-10000" r="-5135" b="-50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descr="Bild1.jpg"/>
          <p:cNvPicPr>
            <a:picLocks noChangeAspect="1"/>
          </p:cNvPicPr>
          <p:nvPr/>
        </p:nvPicPr>
        <p:blipFill>
          <a:blip r:embed="rId4" cstate="print"/>
          <a:stretch>
            <a:fillRect/>
          </a:stretch>
        </p:blipFill>
        <p:spPr>
          <a:xfrm>
            <a:off x="3352800" y="3181350"/>
            <a:ext cx="838200" cy="838200"/>
          </a:xfrm>
          <a:prstGeom prst="rect">
            <a:avLst/>
          </a:prstGeom>
        </p:spPr>
      </p:pic>
      <p:sp>
        <p:nvSpPr>
          <p:cNvPr id="9" name="Oval 8"/>
          <p:cNvSpPr/>
          <p:nvPr/>
        </p:nvSpPr>
        <p:spPr>
          <a:xfrm>
            <a:off x="6172200" y="3181350"/>
            <a:ext cx="1409700" cy="105727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fontScale="90000"/>
          </a:bodyPr>
          <a:lstStyle/>
          <a:p>
            <a:r>
              <a:rPr lang="en-US" b="1" dirty="0" smtClean="0"/>
              <a:t>     R &amp; D    Production </a:t>
            </a:r>
            <a:r>
              <a:rPr lang="ru-RU" b="1" dirty="0" smtClean="0"/>
              <a:t/>
            </a:r>
            <a:br>
              <a:rPr lang="ru-RU" b="1" dirty="0" smtClean="0"/>
            </a:br>
            <a:r>
              <a:rPr lang="ru-RU" b="1" dirty="0" smtClean="0"/>
              <a:t>         </a:t>
            </a:r>
            <a:r>
              <a:rPr lang="en-US" b="1" dirty="0" smtClean="0"/>
              <a:t>    NASI   Ltd.</a:t>
            </a:r>
            <a:endParaRPr lang="en-US" dirty="0"/>
          </a:p>
        </p:txBody>
      </p:sp>
      <p:sp>
        <p:nvSpPr>
          <p:cNvPr id="3" name="Subtitle 2"/>
          <p:cNvSpPr>
            <a:spLocks noGrp="1"/>
          </p:cNvSpPr>
          <p:nvPr>
            <p:ph type="subTitle" idx="1"/>
          </p:nvPr>
        </p:nvSpPr>
        <p:spPr/>
        <p:txBody>
          <a:bodyPr/>
          <a:lstStyle/>
          <a:p>
            <a:r>
              <a:rPr lang="en-US" dirty="0" smtClean="0"/>
              <a:t>  Russian  –  H</a:t>
            </a:r>
            <a:r>
              <a:rPr smtClean="0"/>
              <a:t>ong Kong  </a:t>
            </a:r>
            <a:r>
              <a:rPr lang="en-US" dirty="0" smtClean="0"/>
              <a:t> </a:t>
            </a:r>
            <a:r>
              <a:rPr smtClean="0"/>
              <a:t>Academy</a:t>
            </a:r>
            <a:endParaRPr lang="en-US" dirty="0" smtClean="0"/>
          </a:p>
          <a:p>
            <a:r>
              <a:rPr lang="en-US" dirty="0" smtClean="0"/>
              <a:t>with a solid scientifically background</a:t>
            </a:r>
            <a:endParaRPr lang="en-US" dirty="0"/>
          </a:p>
        </p:txBody>
      </p:sp>
      <p:sp>
        <p:nvSpPr>
          <p:cNvPr id="5" name="Oval 4"/>
          <p:cNvSpPr/>
          <p:nvPr/>
        </p:nvSpPr>
        <p:spPr>
          <a:xfrm>
            <a:off x="1553028" y="3190914"/>
            <a:ext cx="1409700" cy="105727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056" y="3357563"/>
            <a:ext cx="1371600" cy="1057275"/>
          </a:xfrm>
          <a:prstGeom prst="ellipse">
            <a:avLst/>
          </a:prstGeom>
          <a:blipFill>
            <a:blip r:embed="rId5" cstate="print"/>
            <a:srcRect/>
            <a:stretch>
              <a:fillRect l="-36666" r="-36666"/>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34592" y="3086100"/>
            <a:ext cx="1409700" cy="1057275"/>
          </a:xfrm>
          <a:prstGeom prst="ellipse">
            <a:avLst/>
          </a:prstGeom>
          <a:blipFill>
            <a:blip r:embed="rId6" cstate="print"/>
            <a:srcRect/>
            <a:stretch>
              <a:fillRect l="-14865" t="-11622" r="-92703" b="-2459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10714" y="3328988"/>
            <a:ext cx="1409700" cy="1057275"/>
          </a:xfrm>
          <a:prstGeom prst="ellipse">
            <a:avLst/>
          </a:prstGeom>
          <a:blipFill>
            <a:blip r:embed="rId7" cstate="print"/>
            <a:srcRect/>
            <a:stretch>
              <a:fillRect l="-8378" t="-5135" r="-34324" b="-3108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2819400" y="4705350"/>
            <a:ext cx="4034181" cy="923330"/>
          </a:xfrm>
          <a:prstGeom prst="rect">
            <a:avLst/>
          </a:prstGeom>
        </p:spPr>
        <p:txBody>
          <a:bodyPr wrap="square">
            <a:spAutoFit/>
          </a:bodyPr>
          <a:lstStyle/>
          <a:p>
            <a:r>
              <a:rPr lang="ru-RU" dirty="0" smtClean="0">
                <a:solidFill>
                  <a:srgbClr val="92D050"/>
                </a:solidFill>
              </a:rPr>
              <a:t> </a:t>
            </a:r>
            <a:r>
              <a:rPr lang="en-US" dirty="0" smtClean="0">
                <a:solidFill>
                  <a:srgbClr val="92D050"/>
                </a:solidFill>
              </a:rPr>
              <a:t>  </a:t>
            </a:r>
            <a:r>
              <a:rPr lang="en-US" dirty="0" smtClean="0">
                <a:solidFill>
                  <a:schemeClr val="bg1"/>
                </a:solidFill>
              </a:rPr>
              <a:t>Nonstate Academy of Sciences </a:t>
            </a:r>
          </a:p>
          <a:p>
            <a:r>
              <a:rPr lang="en-US" dirty="0" smtClean="0">
                <a:solidFill>
                  <a:schemeClr val="bg1"/>
                </a:solidFill>
              </a:rPr>
              <a:t>      and Innovations  Limited</a:t>
            </a:r>
            <a:endParaRPr lang="en-US" dirty="0" smtClean="0">
              <a:solidFill>
                <a:srgbClr val="92D050"/>
              </a:solidFill>
            </a:endParaRPr>
          </a:p>
          <a:p>
            <a:r>
              <a:rPr lang="en-US" dirty="0" smtClean="0">
                <a:solidFill>
                  <a:schemeClr val="bg1"/>
                </a:solidFill>
              </a:rPr>
              <a:t>                (NASI  Ltd)</a:t>
            </a:r>
          </a:p>
        </p:txBody>
      </p:sp>
      <p:pic>
        <p:nvPicPr>
          <p:cNvPr id="51204" name="Picture 4" descr="Bild in Originalgröße anzeigen"/>
          <p:cNvPicPr>
            <a:picLocks noChangeAspect="1" noChangeArrowheads="1"/>
          </p:cNvPicPr>
          <p:nvPr/>
        </p:nvPicPr>
        <p:blipFill>
          <a:blip r:embed="rId8" cstate="print"/>
          <a:srcRect/>
          <a:stretch>
            <a:fillRect/>
          </a:stretch>
        </p:blipFill>
        <p:spPr bwMode="auto">
          <a:xfrm>
            <a:off x="6400800" y="3333750"/>
            <a:ext cx="1021080" cy="729342"/>
          </a:xfrm>
          <a:prstGeom prst="rect">
            <a:avLst/>
          </a:prstGeom>
          <a:noFill/>
        </p:spPr>
      </p:pic>
      <p:pic>
        <p:nvPicPr>
          <p:cNvPr id="51206" name="Picture 6" descr="https://encrypted-tbn0.gstatic.com/images?q=tbn:ANd9GcRk1xrGIPjoIfyBrmzYs7ss3k3bQMWjdJ-8kaCc5JiTxerP-q1L"/>
          <p:cNvPicPr>
            <a:picLocks noChangeAspect="1" noChangeArrowheads="1"/>
          </p:cNvPicPr>
          <p:nvPr/>
        </p:nvPicPr>
        <p:blipFill>
          <a:blip r:embed="rId9" cstate="print"/>
          <a:srcRect/>
          <a:stretch>
            <a:fillRect/>
          </a:stretch>
        </p:blipFill>
        <p:spPr bwMode="auto">
          <a:xfrm>
            <a:off x="1905000" y="3257550"/>
            <a:ext cx="716158" cy="894306"/>
          </a:xfrm>
          <a:prstGeom prst="rect">
            <a:avLst/>
          </a:prstGeom>
          <a:noFill/>
        </p:spPr>
      </p:pic>
      <p:pic>
        <p:nvPicPr>
          <p:cNvPr id="19" name="Picture 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096000" y="1504950"/>
            <a:ext cx="1524000" cy="1611805"/>
          </a:xfrm>
          <a:prstGeom prst="rect">
            <a:avLst/>
          </a:prstGeom>
        </p:spPr>
      </p:pic>
      <p:pic>
        <p:nvPicPr>
          <p:cNvPr id="21" name="Рисунок 20" descr="C:\Users\Пользователь\Desktop\Устав NASI Gk\2014-09-06 наси\logo.jpg"/>
          <p:cNvPicPr/>
          <p:nvPr/>
        </p:nvPicPr>
        <p:blipFill>
          <a:blip r:embed="rId11" cstate="print"/>
          <a:srcRect/>
          <a:stretch>
            <a:fillRect/>
          </a:stretch>
        </p:blipFill>
        <p:spPr bwMode="auto">
          <a:xfrm>
            <a:off x="1905000" y="4400550"/>
            <a:ext cx="876300" cy="989118"/>
          </a:xfrm>
          <a:prstGeom prst="rect">
            <a:avLst/>
          </a:prstGeom>
          <a:noFill/>
          <a:ln w="9525">
            <a:noFill/>
            <a:miter lim="800000"/>
            <a:headEnd/>
            <a:tailEnd/>
          </a:ln>
        </p:spPr>
      </p:pic>
      <p:pic>
        <p:nvPicPr>
          <p:cNvPr id="22" name="Рисунок 21" descr="C:\Users\Пользователь\Desktop\Устав NASI Gk\2014-09-06 наси\logo.jpg"/>
          <p:cNvPicPr/>
          <p:nvPr/>
        </p:nvPicPr>
        <p:blipFill>
          <a:blip r:embed="rId11" cstate="print"/>
          <a:srcRect/>
          <a:stretch>
            <a:fillRect/>
          </a:stretch>
        </p:blipFill>
        <p:spPr bwMode="auto">
          <a:xfrm>
            <a:off x="6629400" y="4476750"/>
            <a:ext cx="876300" cy="989118"/>
          </a:xfrm>
          <a:prstGeom prst="rect">
            <a:avLst/>
          </a:prstGeom>
          <a:noFill/>
          <a:ln w="9525">
            <a:noFill/>
            <a:miter lim="800000"/>
            <a:headEnd/>
            <a:tailEnd/>
          </a:ln>
        </p:spPr>
      </p:pic>
      <p:sp>
        <p:nvSpPr>
          <p:cNvPr id="23" name="Прямоугольник 22"/>
          <p:cNvSpPr/>
          <p:nvPr/>
        </p:nvSpPr>
        <p:spPr>
          <a:xfrm>
            <a:off x="-304800" y="-646332"/>
            <a:ext cx="9448800" cy="1077218"/>
          </a:xfrm>
          <a:prstGeom prst="rect">
            <a:avLst/>
          </a:prstGeom>
        </p:spPr>
        <p:txBody>
          <a:bodyPr wrap="square">
            <a:spAutoFit/>
          </a:bodyPr>
          <a:lstStyle/>
          <a:p>
            <a:r>
              <a:rPr lang="en-US" sz="3200" dirty="0" smtClean="0">
                <a:solidFill>
                  <a:schemeClr val="bg1"/>
                </a:solidFill>
              </a:rPr>
              <a:t>        Nonstate  Academy  of  Sciences  and </a:t>
            </a:r>
          </a:p>
          <a:p>
            <a:r>
              <a:rPr lang="en-US" sz="3200" dirty="0" smtClean="0">
                <a:solidFill>
                  <a:schemeClr val="bg1"/>
                </a:solidFill>
              </a:rPr>
              <a:t>                     Innovations   Limited</a:t>
            </a:r>
          </a:p>
        </p:txBody>
      </p:sp>
      <p:pic>
        <p:nvPicPr>
          <p:cNvPr id="24" name="Picture 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66800" y="-628650"/>
            <a:ext cx="827227" cy="874888"/>
          </a:xfrm>
          <a:prstGeom prst="rect">
            <a:avLst/>
          </a:prstGeom>
        </p:spPr>
      </p:pic>
      <p:pic>
        <p:nvPicPr>
          <p:cNvPr id="25" name="Picture 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144000" y="-628650"/>
            <a:ext cx="827227" cy="874888"/>
          </a:xfrm>
          <a:prstGeom prst="rect">
            <a:avLst/>
          </a:prstGeom>
        </p:spPr>
      </p:pic>
    </p:spTree>
    <p:extLst>
      <p:ext uri="{BB962C8B-B14F-4D97-AF65-F5344CB8AC3E}">
        <p14:creationId xmlns:p14="http://schemas.microsoft.com/office/powerpoint/2010/main" xmlns="" val="422970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8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2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900"/>
                                        <p:tgtEl>
                                          <p:spTgt spid="7"/>
                                        </p:tgtEl>
                                      </p:cBhvr>
                                    </p:animEffect>
                                  </p:childTnLst>
                                </p:cTn>
                              </p:par>
                              <p:par>
                                <p:cTn id="14" presetID="10" presetClass="entr" presetSubtype="0" fill="hold" grpId="0" nodeType="withEffect">
                                  <p:stCondLst>
                                    <p:cond delay="34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900"/>
                                        <p:tgtEl>
                                          <p:spTgt spid="8"/>
                                        </p:tgtEl>
                                      </p:cBhvr>
                                    </p:animEffect>
                                  </p:childTnLst>
                                </p:cTn>
                              </p:par>
                              <p:par>
                                <p:cTn id="17" presetID="10" presetClass="entr" presetSubtype="0" fill="hold" grpId="0" nodeType="withEffect">
                                  <p:stCondLst>
                                    <p:cond delay="4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900"/>
                                        <p:tgtEl>
                                          <p:spTgt spid="9"/>
                                        </p:tgtEl>
                                      </p:cBhvr>
                                    </p:animEffect>
                                  </p:childTnLst>
                                </p:cTn>
                              </p:par>
                              <p:par>
                                <p:cTn id="20" presetID="10" presetClass="entr" presetSubtype="0" fill="hold" grpId="0" nodeType="withEffect">
                                  <p:stCondLst>
                                    <p:cond delay="5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9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animBg="1"/>
      <p:bldP spid="6" grpId="0" animBg="1"/>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Oil &amp; gas</a:t>
            </a:r>
            <a:endParaRPr lang="en-US" dirty="0"/>
          </a:p>
        </p:txBody>
      </p:sp>
      <p:sp>
        <p:nvSpPr>
          <p:cNvPr id="41" name="Text Placeholder 40"/>
          <p:cNvSpPr>
            <a:spLocks noGrp="1"/>
          </p:cNvSpPr>
          <p:nvPr>
            <p:ph type="body" sz="quarter" idx="16"/>
          </p:nvPr>
        </p:nvSpPr>
        <p:spPr>
          <a:xfrm>
            <a:off x="2514600" y="1962150"/>
            <a:ext cx="6324600" cy="628650"/>
          </a:xfrm>
        </p:spPr>
        <p:txBody>
          <a:bodyPr>
            <a:normAutofit/>
          </a:bodyPr>
          <a:lstStyle/>
          <a:p>
            <a:pPr lvl="2"/>
            <a:r>
              <a:rPr lang="en-US" sz="1400" dirty="0"/>
              <a:t>Low temperature oil and gas industry wastes recycling technology</a:t>
            </a:r>
            <a:endParaRPr lang="de-DE" sz="1400" dirty="0"/>
          </a:p>
          <a:p>
            <a:endParaRPr lang="en-US" dirty="0"/>
          </a:p>
        </p:txBody>
      </p:sp>
      <p:sp>
        <p:nvSpPr>
          <p:cNvPr id="42" name="Text Placeholder 41"/>
          <p:cNvSpPr>
            <a:spLocks noGrp="1"/>
          </p:cNvSpPr>
          <p:nvPr>
            <p:ph type="body" sz="quarter" idx="17"/>
          </p:nvPr>
        </p:nvSpPr>
        <p:spPr>
          <a:xfrm>
            <a:off x="2514600" y="2571750"/>
            <a:ext cx="6324600" cy="628650"/>
          </a:xfrm>
        </p:spPr>
        <p:txBody>
          <a:bodyPr>
            <a:normAutofit/>
          </a:bodyPr>
          <a:lstStyle/>
          <a:p>
            <a:pPr lvl="2"/>
            <a:r>
              <a:rPr lang="en-US" sz="1400" dirty="0"/>
              <a:t>Treatment of incineration ash wastes, including municipal and gas cleaning wastes, into building materials</a:t>
            </a:r>
          </a:p>
        </p:txBody>
      </p:sp>
      <p:sp>
        <p:nvSpPr>
          <p:cNvPr id="24" name="Regular Pentagon 23"/>
          <p:cNvSpPr/>
          <p:nvPr/>
        </p:nvSpPr>
        <p:spPr>
          <a:xfrm>
            <a:off x="1295400" y="1962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6479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2" name="Rechteck 21"/>
          <p:cNvSpPr/>
          <p:nvPr/>
        </p:nvSpPr>
        <p:spPr>
          <a:xfrm>
            <a:off x="3352800" y="0"/>
            <a:ext cx="22860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4" name="Рисунок 13" descr="C:\Users\Пользователь\Desktop\Устав NASI Gk\2014-09-06 наси\logo.jpg"/>
          <p:cNvPicPr/>
          <p:nvPr/>
        </p:nvPicPr>
        <p:blipFill>
          <a:blip r:embed="rId3" cstate="print"/>
          <a:srcRect/>
          <a:stretch>
            <a:fillRect/>
          </a:stretch>
        </p:blipFill>
        <p:spPr bwMode="auto">
          <a:xfrm>
            <a:off x="2743200" y="-704850"/>
            <a:ext cx="876300" cy="989118"/>
          </a:xfrm>
          <a:prstGeom prst="rect">
            <a:avLst/>
          </a:prstGeom>
          <a:noFill/>
          <a:ln w="9525">
            <a:noFill/>
            <a:miter lim="800000"/>
            <a:headEnd/>
            <a:tailEnd/>
          </a:ln>
        </p:spPr>
      </p:pic>
      <p:pic>
        <p:nvPicPr>
          <p:cNvPr id="15"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6" name="Рисунок 15" descr="C:\Users\Пользователь\Desktop\Устав NASI Gk\2014-09-06 наси\logo.jpg"/>
          <p:cNvPicPr/>
          <p:nvPr/>
        </p:nvPicPr>
        <p:blipFill>
          <a:blip r:embed="rId3" cstate="print"/>
          <a:srcRect/>
          <a:stretch>
            <a:fillRect/>
          </a:stretch>
        </p:blipFill>
        <p:spPr bwMode="auto">
          <a:xfrm>
            <a:off x="5562600" y="-704850"/>
            <a:ext cx="876300" cy="989118"/>
          </a:xfrm>
          <a:prstGeom prst="rect">
            <a:avLst/>
          </a:prstGeom>
          <a:noFill/>
          <a:ln w="9525">
            <a:noFill/>
            <a:miter lim="800000"/>
            <a:headEnd/>
            <a:tailEnd/>
          </a:ln>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43434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Peat usage</a:t>
            </a:r>
            <a:endParaRPr lang="en-US" dirty="0"/>
          </a:p>
        </p:txBody>
      </p:sp>
      <p:sp>
        <p:nvSpPr>
          <p:cNvPr id="41" name="Text Placeholder 40"/>
          <p:cNvSpPr>
            <a:spLocks noGrp="1"/>
          </p:cNvSpPr>
          <p:nvPr>
            <p:ph type="body" sz="quarter" idx="16"/>
          </p:nvPr>
        </p:nvSpPr>
        <p:spPr>
          <a:xfrm>
            <a:off x="2590800" y="1809750"/>
            <a:ext cx="6324600" cy="628650"/>
          </a:xfrm>
        </p:spPr>
        <p:txBody>
          <a:bodyPr>
            <a:normAutofit/>
          </a:bodyPr>
          <a:lstStyle/>
          <a:p>
            <a:pPr lvl="2"/>
            <a:r>
              <a:rPr lang="en-US" sz="1400" dirty="0"/>
              <a:t>Peat-based insulating blocks and permanent form blocks production technology for use in low-rise construction technology</a:t>
            </a:r>
            <a:endParaRPr lang="en-US" dirty="0"/>
          </a:p>
        </p:txBody>
      </p:sp>
      <p:sp>
        <p:nvSpPr>
          <p:cNvPr id="42" name="Text Placeholder 41"/>
          <p:cNvSpPr>
            <a:spLocks noGrp="1"/>
          </p:cNvSpPr>
          <p:nvPr>
            <p:ph type="body" sz="quarter" idx="17"/>
          </p:nvPr>
        </p:nvSpPr>
        <p:spPr>
          <a:xfrm>
            <a:off x="2590800" y="2495550"/>
            <a:ext cx="6324600" cy="628650"/>
          </a:xfrm>
        </p:spPr>
        <p:txBody>
          <a:bodyPr>
            <a:normAutofit/>
          </a:bodyPr>
          <a:lstStyle/>
          <a:p>
            <a:pPr lvl="2"/>
            <a:r>
              <a:rPr lang="en-US" sz="1400" dirty="0"/>
              <a:t>Peat-based solid fuel with petrochemical sludge and waste addition and waste cereals (straw, husks, etc.) production technology</a:t>
            </a:r>
          </a:p>
        </p:txBody>
      </p:sp>
      <p:sp>
        <p:nvSpPr>
          <p:cNvPr id="24" name="Regular Pentagon 23"/>
          <p:cNvSpPr/>
          <p:nvPr/>
        </p:nvSpPr>
        <p:spPr>
          <a:xfrm>
            <a:off x="1295400" y="1885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5717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2" name="Rechteck 21"/>
          <p:cNvSpPr/>
          <p:nvPr/>
        </p:nvSpPr>
        <p:spPr>
          <a:xfrm>
            <a:off x="3352800" y="0"/>
            <a:ext cx="18288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4" name="Рисунок 13" descr="C:\Users\Пользователь\Desktop\Устав NASI Gk\2014-09-06 наси\logo.jpg"/>
          <p:cNvPicPr/>
          <p:nvPr/>
        </p:nvPicPr>
        <p:blipFill>
          <a:blip r:embed="rId3" cstate="print"/>
          <a:srcRect/>
          <a:stretch>
            <a:fillRect/>
          </a:stretch>
        </p:blipFill>
        <p:spPr bwMode="auto">
          <a:xfrm>
            <a:off x="2514600" y="-704850"/>
            <a:ext cx="876300" cy="989118"/>
          </a:xfrm>
          <a:prstGeom prst="rect">
            <a:avLst/>
          </a:prstGeom>
          <a:noFill/>
          <a:ln w="9525">
            <a:noFill/>
            <a:miter lim="800000"/>
            <a:headEnd/>
            <a:tailEnd/>
          </a:ln>
        </p:spPr>
      </p:pic>
      <p:pic>
        <p:nvPicPr>
          <p:cNvPr id="15"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86200" y="-704850"/>
            <a:ext cx="827227" cy="874888"/>
          </a:xfrm>
          <a:prstGeom prst="rect">
            <a:avLst/>
          </a:prstGeom>
        </p:spPr>
      </p:pic>
      <p:pic>
        <p:nvPicPr>
          <p:cNvPr id="16" name="Рисунок 15" descr="C:\Users\Пользователь\Desktop\Устав NASI Gk\2014-09-06 наси\logo.jpg"/>
          <p:cNvPicPr/>
          <p:nvPr/>
        </p:nvPicPr>
        <p:blipFill>
          <a:blip r:embed="rId3" cstate="print"/>
          <a:srcRect/>
          <a:stretch>
            <a:fillRect/>
          </a:stretch>
        </p:blipFill>
        <p:spPr bwMode="auto">
          <a:xfrm>
            <a:off x="5334000" y="-704850"/>
            <a:ext cx="876300" cy="989118"/>
          </a:xfrm>
          <a:prstGeom prst="rect">
            <a:avLst/>
          </a:prstGeom>
          <a:noFill/>
          <a:ln w="9525">
            <a:noFill/>
            <a:miter lim="800000"/>
            <a:headEnd/>
            <a:tailEnd/>
          </a:ln>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41148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Soils stabilization</a:t>
            </a:r>
            <a:endParaRPr lang="en-US" dirty="0"/>
          </a:p>
        </p:txBody>
      </p:sp>
      <p:sp>
        <p:nvSpPr>
          <p:cNvPr id="41" name="Text Placeholder 40"/>
          <p:cNvSpPr>
            <a:spLocks noGrp="1"/>
          </p:cNvSpPr>
          <p:nvPr>
            <p:ph type="body" sz="quarter" idx="16"/>
          </p:nvPr>
        </p:nvSpPr>
        <p:spPr>
          <a:xfrm>
            <a:off x="2514600" y="1657350"/>
            <a:ext cx="6324600" cy="628650"/>
          </a:xfrm>
        </p:spPr>
        <p:txBody>
          <a:bodyPr>
            <a:normAutofit/>
          </a:bodyPr>
          <a:lstStyle/>
          <a:p>
            <a:pPr lvl="2"/>
            <a:r>
              <a:rPr lang="en-US" sz="1400" dirty="0"/>
              <a:t>Technology for strengthening of flooded clay soils with low bearing capacity for bases of roads, industrial sites, buildings and structures construction</a:t>
            </a:r>
            <a:endParaRPr lang="de-DE" sz="1400" dirty="0"/>
          </a:p>
          <a:p>
            <a:endParaRPr lang="en-US" dirty="0"/>
          </a:p>
        </p:txBody>
      </p:sp>
      <p:sp>
        <p:nvSpPr>
          <p:cNvPr id="42" name="Text Placeholder 41"/>
          <p:cNvSpPr>
            <a:spLocks noGrp="1"/>
          </p:cNvSpPr>
          <p:nvPr>
            <p:ph type="body" sz="quarter" idx="17"/>
          </p:nvPr>
        </p:nvSpPr>
        <p:spPr>
          <a:xfrm>
            <a:off x="2590800" y="2495550"/>
            <a:ext cx="6324600" cy="628650"/>
          </a:xfrm>
        </p:spPr>
        <p:txBody>
          <a:bodyPr>
            <a:normAutofit/>
          </a:bodyPr>
          <a:lstStyle/>
          <a:p>
            <a:pPr lvl="2"/>
            <a:r>
              <a:rPr lang="en-US" sz="1400" dirty="0"/>
              <a:t>Bank protection, washed-in swell construction, groundwater dams strengthen</a:t>
            </a:r>
          </a:p>
        </p:txBody>
      </p:sp>
      <p:sp>
        <p:nvSpPr>
          <p:cNvPr id="24" name="Regular Pentagon 23"/>
          <p:cNvSpPr/>
          <p:nvPr/>
        </p:nvSpPr>
        <p:spPr>
          <a:xfrm>
            <a:off x="1295400" y="17335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495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2" name="Rechteck 21"/>
          <p:cNvSpPr/>
          <p:nvPr/>
        </p:nvSpPr>
        <p:spPr>
          <a:xfrm>
            <a:off x="3352800" y="0"/>
            <a:ext cx="1828800" cy="369332"/>
          </a:xfrm>
          <a:prstGeom prst="rect">
            <a:avLst/>
          </a:prstGeom>
        </p:spPr>
        <p:txBody>
          <a:bodyPr wrap="square">
            <a:spAutoFit/>
          </a:bodyPr>
          <a:lstStyle/>
          <a:p>
            <a:r>
              <a:rPr lang="en-US" b="1" dirty="0" smtClean="0">
                <a:solidFill>
                  <a:schemeClr val="bg1"/>
                </a:solidFill>
              </a:rPr>
              <a:t>    NASI  Ltd. </a:t>
            </a:r>
            <a:endParaRPr lang="de-DE" dirty="0">
              <a:solidFill>
                <a:schemeClr val="bg1"/>
              </a:solidFill>
            </a:endParaRPr>
          </a:p>
        </p:txBody>
      </p:sp>
      <p:pic>
        <p:nvPicPr>
          <p:cNvPr id="14" name="Рисунок 13" descr="C:\Users\Пользователь\Desktop\Устав NASI Gk\2014-09-06 наси\logo.jpg"/>
          <p:cNvPicPr/>
          <p:nvPr/>
        </p:nvPicPr>
        <p:blipFill>
          <a:blip r:embed="rId3" cstate="print"/>
          <a:srcRect/>
          <a:stretch>
            <a:fillRect/>
          </a:stretch>
        </p:blipFill>
        <p:spPr bwMode="auto">
          <a:xfrm>
            <a:off x="2438400" y="-704850"/>
            <a:ext cx="876300" cy="989118"/>
          </a:xfrm>
          <a:prstGeom prst="rect">
            <a:avLst/>
          </a:prstGeom>
          <a:noFill/>
          <a:ln w="9525">
            <a:noFill/>
            <a:miter lim="800000"/>
            <a:headEnd/>
            <a:tailEnd/>
          </a:ln>
        </p:spPr>
      </p:pic>
      <p:pic>
        <p:nvPicPr>
          <p:cNvPr id="15"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0" y="-704850"/>
            <a:ext cx="827227" cy="874888"/>
          </a:xfrm>
          <a:prstGeom prst="rect">
            <a:avLst/>
          </a:prstGeom>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5257800" y="-704850"/>
            <a:ext cx="876300" cy="989118"/>
          </a:xfrm>
          <a:prstGeom prst="rect">
            <a:avLst/>
          </a:prstGeom>
          <a:noFill/>
          <a:ln w="9525">
            <a:noFill/>
            <a:miter lim="800000"/>
            <a:headEnd/>
            <a:tailEnd/>
          </a:ln>
        </p:spPr>
      </p:pic>
      <p:pic>
        <p:nvPicPr>
          <p:cNvPr id="20" name="Рисунок 19" descr="C:\Users\Пользователь\Desktop\Устав NASI Gk\2014-09-06 наси\logo.jpg"/>
          <p:cNvPicPr/>
          <p:nvPr/>
        </p:nvPicPr>
        <p:blipFill>
          <a:blip r:embed="rId3" cstate="print"/>
          <a:srcRect/>
          <a:stretch>
            <a:fillRect/>
          </a:stretch>
        </p:blipFill>
        <p:spPr bwMode="auto">
          <a:xfrm>
            <a:off x="39624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Waterproofing</a:t>
            </a:r>
            <a:endParaRPr lang="en-US" dirty="0"/>
          </a:p>
        </p:txBody>
      </p:sp>
      <p:sp>
        <p:nvSpPr>
          <p:cNvPr id="41" name="Text Placeholder 40"/>
          <p:cNvSpPr>
            <a:spLocks noGrp="1"/>
          </p:cNvSpPr>
          <p:nvPr>
            <p:ph type="body" sz="quarter" idx="16"/>
          </p:nvPr>
        </p:nvSpPr>
        <p:spPr>
          <a:xfrm>
            <a:off x="2514600" y="1657350"/>
            <a:ext cx="6324600" cy="628650"/>
          </a:xfrm>
        </p:spPr>
        <p:txBody>
          <a:bodyPr>
            <a:normAutofit/>
          </a:bodyPr>
          <a:lstStyle/>
          <a:p>
            <a:pPr lvl="2"/>
            <a:r>
              <a:rPr lang="en-US" sz="1400" dirty="0"/>
              <a:t>Production of materials in the form of dry mixes for quick hydro mica based and mixed - layer clays</a:t>
            </a:r>
            <a:endParaRPr lang="de-DE" sz="1400" dirty="0"/>
          </a:p>
          <a:p>
            <a:endParaRPr lang="en-US" dirty="0"/>
          </a:p>
        </p:txBody>
      </p:sp>
      <p:sp>
        <p:nvSpPr>
          <p:cNvPr id="24" name="Regular Pentagon 23"/>
          <p:cNvSpPr/>
          <p:nvPr/>
        </p:nvSpPr>
        <p:spPr>
          <a:xfrm>
            <a:off x="1295400" y="17335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4"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7" name="Rechteck 16"/>
          <p:cNvSpPr/>
          <p:nvPr/>
        </p:nvSpPr>
        <p:spPr>
          <a:xfrm>
            <a:off x="3352800" y="0"/>
            <a:ext cx="17526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1" name="Рисунок 10" descr="C:\Users\Пользователь\Desktop\Устав NASI Gk\2014-09-06 наси\logo.jpg"/>
          <p:cNvPicPr/>
          <p:nvPr/>
        </p:nvPicPr>
        <p:blipFill>
          <a:blip r:embed="rId3" cstate="print"/>
          <a:srcRect/>
          <a:stretch>
            <a:fillRect/>
          </a:stretch>
        </p:blipFill>
        <p:spPr bwMode="auto">
          <a:xfrm>
            <a:off x="2362200" y="-704850"/>
            <a:ext cx="876300" cy="989118"/>
          </a:xfrm>
          <a:prstGeom prst="rect">
            <a:avLst/>
          </a:prstGeom>
          <a:noFill/>
          <a:ln w="9525">
            <a:noFill/>
            <a:miter lim="800000"/>
            <a:headEnd/>
            <a:tailEnd/>
          </a:ln>
        </p:spPr>
      </p:pic>
      <p:pic>
        <p:nvPicPr>
          <p:cNvPr id="15"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0" y="-704850"/>
            <a:ext cx="827227" cy="874888"/>
          </a:xfrm>
          <a:prstGeom prst="rect">
            <a:avLst/>
          </a:prstGeom>
        </p:spPr>
      </p:pic>
      <p:pic>
        <p:nvPicPr>
          <p:cNvPr id="16" name="Рисунок 15" descr="C:\Users\Пользователь\Desktop\Устав NASI Gk\2014-09-06 наси\logo.jpg"/>
          <p:cNvPicPr/>
          <p:nvPr/>
        </p:nvPicPr>
        <p:blipFill>
          <a:blip r:embed="rId3" cstate="print"/>
          <a:srcRect/>
          <a:stretch>
            <a:fillRect/>
          </a:stretch>
        </p:blipFill>
        <p:spPr bwMode="auto">
          <a:xfrm>
            <a:off x="5257800" y="-704850"/>
            <a:ext cx="876300" cy="989118"/>
          </a:xfrm>
          <a:prstGeom prst="rect">
            <a:avLst/>
          </a:prstGeom>
          <a:noFill/>
          <a:ln w="9525">
            <a:noFill/>
            <a:miter lim="800000"/>
            <a:headEnd/>
            <a:tailEnd/>
          </a:ln>
        </p:spPr>
      </p:pic>
      <p:pic>
        <p:nvPicPr>
          <p:cNvPr id="18" name="Рисунок 17" descr="C:\Users\Пользователь\Desktop\Устав NASI Gk\2014-09-06 наси\logo.jpg"/>
          <p:cNvPicPr/>
          <p:nvPr/>
        </p:nvPicPr>
        <p:blipFill>
          <a:blip r:embed="rId3" cstate="print"/>
          <a:srcRect/>
          <a:stretch>
            <a:fillRect/>
          </a:stretch>
        </p:blipFill>
        <p:spPr bwMode="auto">
          <a:xfrm>
            <a:off x="41910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4950"/>
            <a:ext cx="7924800" cy="857250"/>
          </a:xfrm>
        </p:spPr>
        <p:txBody>
          <a:bodyPr>
            <a:normAutofit/>
          </a:bodyPr>
          <a:lstStyle/>
          <a:p>
            <a:r>
              <a:rPr lang="en-US" dirty="0" smtClean="0"/>
              <a:t>Engineering</a:t>
            </a:r>
            <a:endParaRPr lang="en-US" dirty="0"/>
          </a:p>
        </p:txBody>
      </p:sp>
      <p:sp>
        <p:nvSpPr>
          <p:cNvPr id="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2" name="Rechteck 11"/>
          <p:cNvSpPr/>
          <p:nvPr/>
        </p:nvSpPr>
        <p:spPr>
          <a:xfrm>
            <a:off x="3352800" y="0"/>
            <a:ext cx="20574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0" name="Рисунок 9" descr="C:\Users\Пользователь\Desktop\Устав NASI Gk\2014-09-06 наси\logo.jpg"/>
          <p:cNvPicPr/>
          <p:nvPr/>
        </p:nvPicPr>
        <p:blipFill>
          <a:blip r:embed="rId3" cstate="print"/>
          <a:srcRect/>
          <a:stretch>
            <a:fillRect/>
          </a:stretch>
        </p:blipFill>
        <p:spPr bwMode="auto">
          <a:xfrm>
            <a:off x="2514600" y="-704850"/>
            <a:ext cx="876300" cy="989118"/>
          </a:xfrm>
          <a:prstGeom prst="rect">
            <a:avLst/>
          </a:prstGeom>
          <a:noFill/>
          <a:ln w="9525">
            <a:noFill/>
            <a:miter lim="800000"/>
            <a:headEnd/>
            <a:tailEnd/>
          </a:ln>
        </p:spPr>
      </p:pic>
      <p:pic>
        <p:nvPicPr>
          <p:cNvPr id="11"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400" y="-704850"/>
            <a:ext cx="827227" cy="874888"/>
          </a:xfrm>
          <a:prstGeom prst="rect">
            <a:avLst/>
          </a:prstGeom>
        </p:spPr>
      </p:pic>
      <p:pic>
        <p:nvPicPr>
          <p:cNvPr id="13" name="Рисунок 12" descr="C:\Users\Пользователь\Desktop\Устав NASI Gk\2014-09-06 наси\logo.jpg"/>
          <p:cNvPicPr/>
          <p:nvPr/>
        </p:nvPicPr>
        <p:blipFill>
          <a:blip r:embed="rId3" cstate="print"/>
          <a:srcRect/>
          <a:stretch>
            <a:fillRect/>
          </a:stretch>
        </p:blipFill>
        <p:spPr bwMode="auto">
          <a:xfrm>
            <a:off x="5334000" y="-704850"/>
            <a:ext cx="876300" cy="989118"/>
          </a:xfrm>
          <a:prstGeom prst="rect">
            <a:avLst/>
          </a:prstGeom>
          <a:noFill/>
          <a:ln w="9525">
            <a:noFill/>
            <a:miter lim="800000"/>
            <a:headEnd/>
            <a:tailEnd/>
          </a:ln>
        </p:spPr>
      </p:pic>
      <p:pic>
        <p:nvPicPr>
          <p:cNvPr id="14" name="Рисунок 13" descr="C:\Users\Пользователь\Desktop\Устав NASI Gk\2014-09-06 наси\logo.jpg"/>
          <p:cNvPicPr/>
          <p:nvPr/>
        </p:nvPicPr>
        <p:blipFill>
          <a:blip r:embed="rId3" cstate="print"/>
          <a:srcRect/>
          <a:stretch>
            <a:fillRect/>
          </a:stretch>
        </p:blipFill>
        <p:spPr bwMode="auto">
          <a:xfrm>
            <a:off x="41148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Instrument engineering</a:t>
            </a:r>
            <a:endParaRPr lang="en-US" dirty="0"/>
          </a:p>
        </p:txBody>
      </p:sp>
      <p:sp>
        <p:nvSpPr>
          <p:cNvPr id="41" name="Text Placeholder 40"/>
          <p:cNvSpPr>
            <a:spLocks noGrp="1"/>
          </p:cNvSpPr>
          <p:nvPr>
            <p:ph type="body" sz="quarter" idx="16"/>
          </p:nvPr>
        </p:nvSpPr>
        <p:spPr>
          <a:xfrm>
            <a:off x="2514600" y="1657350"/>
            <a:ext cx="6324600" cy="628650"/>
          </a:xfrm>
        </p:spPr>
        <p:txBody>
          <a:bodyPr>
            <a:noAutofit/>
          </a:bodyPr>
          <a:lstStyle/>
          <a:p>
            <a:pPr lvl="1"/>
            <a:r>
              <a:rPr lang="en-US" dirty="0"/>
              <a:t>devices such as "electronic dog", drug analyzers and doping </a:t>
            </a:r>
            <a:r>
              <a:rPr lang="en-US" dirty="0" smtClean="0"/>
              <a:t>control</a:t>
            </a:r>
            <a:endParaRPr lang="de-DE" dirty="0"/>
          </a:p>
        </p:txBody>
      </p:sp>
      <p:sp>
        <p:nvSpPr>
          <p:cNvPr id="42" name="Text Placeholder 41"/>
          <p:cNvSpPr>
            <a:spLocks noGrp="1"/>
          </p:cNvSpPr>
          <p:nvPr>
            <p:ph type="body" sz="quarter" idx="17"/>
          </p:nvPr>
        </p:nvSpPr>
        <p:spPr>
          <a:xfrm>
            <a:off x="2514600" y="2495550"/>
            <a:ext cx="6324600" cy="628650"/>
          </a:xfrm>
        </p:spPr>
        <p:txBody>
          <a:bodyPr>
            <a:normAutofit/>
          </a:bodyPr>
          <a:lstStyle/>
          <a:p>
            <a:pPr lvl="2"/>
            <a:r>
              <a:rPr lang="en-US" dirty="0"/>
              <a:t>Communications devices for underwater swimmers</a:t>
            </a:r>
          </a:p>
        </p:txBody>
      </p:sp>
      <p:sp>
        <p:nvSpPr>
          <p:cNvPr id="24" name="Regular Pentagon 23"/>
          <p:cNvSpPr/>
          <p:nvPr/>
        </p:nvSpPr>
        <p:spPr>
          <a:xfrm>
            <a:off x="1295400" y="17335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495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4"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5"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8" name="Rechteck 17"/>
          <p:cNvSpPr/>
          <p:nvPr/>
        </p:nvSpPr>
        <p:spPr>
          <a:xfrm>
            <a:off x="3352800" y="0"/>
            <a:ext cx="19812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6" name="Рисунок 15" descr="C:\Users\Пользователь\Desktop\Устав NASI Gk\2014-09-06 наси\logo.jpg"/>
          <p:cNvPicPr/>
          <p:nvPr/>
        </p:nvPicPr>
        <p:blipFill>
          <a:blip r:embed="rId3" cstate="print"/>
          <a:srcRect/>
          <a:stretch>
            <a:fillRect/>
          </a:stretch>
        </p:blipFill>
        <p:spPr bwMode="auto">
          <a:xfrm>
            <a:off x="2514600" y="-704850"/>
            <a:ext cx="876300" cy="989118"/>
          </a:xfrm>
          <a:prstGeom prst="rect">
            <a:avLst/>
          </a:prstGeom>
          <a:noFill/>
          <a:ln w="9525">
            <a:noFill/>
            <a:miter lim="800000"/>
            <a:headEnd/>
            <a:tailEnd/>
          </a:ln>
        </p:spPr>
      </p:pic>
      <p:pic>
        <p:nvPicPr>
          <p:cNvPr id="17"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400" y="-704850"/>
            <a:ext cx="827227" cy="874888"/>
          </a:xfrm>
          <a:prstGeom prst="rect">
            <a:avLst/>
          </a:prstGeom>
        </p:spPr>
      </p:pic>
      <p:pic>
        <p:nvPicPr>
          <p:cNvPr id="19" name="Рисунок 18" descr="C:\Users\Пользователь\Desktop\Устав NASI Gk\2014-09-06 наси\logo.jpg"/>
          <p:cNvPicPr/>
          <p:nvPr/>
        </p:nvPicPr>
        <p:blipFill>
          <a:blip r:embed="rId3" cstate="print"/>
          <a:srcRect/>
          <a:stretch>
            <a:fillRect/>
          </a:stretch>
        </p:blipFill>
        <p:spPr bwMode="auto">
          <a:xfrm>
            <a:off x="5410200" y="-704850"/>
            <a:ext cx="876300" cy="989118"/>
          </a:xfrm>
          <a:prstGeom prst="rect">
            <a:avLst/>
          </a:prstGeom>
          <a:noFill/>
          <a:ln w="9525">
            <a:noFill/>
            <a:miter lim="800000"/>
            <a:headEnd/>
            <a:tailEnd/>
          </a:ln>
        </p:spPr>
      </p:pic>
      <p:pic>
        <p:nvPicPr>
          <p:cNvPr id="20" name="Рисунок 19" descr="C:\Users\Пользователь\Desktop\Устав NASI Gk\2014-09-06 наси\logo.jpg"/>
          <p:cNvPicPr/>
          <p:nvPr/>
        </p:nvPicPr>
        <p:blipFill>
          <a:blip r:embed="rId3" cstate="print"/>
          <a:srcRect/>
          <a:stretch>
            <a:fillRect/>
          </a:stretch>
        </p:blipFill>
        <p:spPr bwMode="auto">
          <a:xfrm>
            <a:off x="41910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554050"/>
            <a:ext cx="6324600" cy="628650"/>
          </a:xfrm>
        </p:spPr>
        <p:txBody>
          <a:bodyPr>
            <a:normAutofit/>
          </a:bodyPr>
          <a:lstStyle/>
          <a:p>
            <a:pPr lvl="2"/>
            <a:r>
              <a:rPr lang="en-US" sz="1400" dirty="0"/>
              <a:t>Structural microanalysis and nanolithography implementation</a:t>
            </a:r>
          </a:p>
        </p:txBody>
      </p:sp>
      <p:sp>
        <p:nvSpPr>
          <p:cNvPr id="7" name="Title 6"/>
          <p:cNvSpPr>
            <a:spLocks noGrp="1"/>
          </p:cNvSpPr>
          <p:nvPr>
            <p:ph type="title"/>
          </p:nvPr>
        </p:nvSpPr>
        <p:spPr/>
        <p:txBody>
          <a:bodyPr/>
          <a:lstStyle/>
          <a:p>
            <a:r>
              <a:rPr lang="en-US" dirty="0" smtClean="0"/>
              <a:t>Technology development</a:t>
            </a:r>
            <a:endParaRPr lang="en-US" dirty="0"/>
          </a:p>
        </p:txBody>
      </p:sp>
      <p:sp>
        <p:nvSpPr>
          <p:cNvPr id="41" name="Text Placeholder 40"/>
          <p:cNvSpPr>
            <a:spLocks noGrp="1"/>
          </p:cNvSpPr>
          <p:nvPr>
            <p:ph type="body" sz="quarter" idx="16"/>
          </p:nvPr>
        </p:nvSpPr>
        <p:spPr>
          <a:xfrm>
            <a:off x="2514600" y="1352550"/>
            <a:ext cx="6324600" cy="628650"/>
          </a:xfrm>
        </p:spPr>
        <p:txBody>
          <a:bodyPr>
            <a:normAutofit/>
          </a:bodyPr>
          <a:lstStyle/>
          <a:p>
            <a:pPr lvl="2"/>
            <a:r>
              <a:rPr lang="en-US" sz="1400" dirty="0"/>
              <a:t>Photonics and optical information a elements manufacturing</a:t>
            </a:r>
            <a:endParaRPr lang="en-US" dirty="0"/>
          </a:p>
        </p:txBody>
      </p:sp>
      <p:sp>
        <p:nvSpPr>
          <p:cNvPr id="42" name="Text Placeholder 41"/>
          <p:cNvSpPr>
            <a:spLocks noGrp="1"/>
          </p:cNvSpPr>
          <p:nvPr>
            <p:ph type="body" sz="quarter" idx="17"/>
          </p:nvPr>
        </p:nvSpPr>
        <p:spPr>
          <a:xfrm>
            <a:off x="2514600" y="1953300"/>
            <a:ext cx="6324600" cy="628650"/>
          </a:xfrm>
        </p:spPr>
        <p:txBody>
          <a:bodyPr>
            <a:normAutofit/>
          </a:bodyPr>
          <a:lstStyle/>
          <a:p>
            <a:pPr lvl="2"/>
            <a:r>
              <a:rPr lang="en-US" sz="1400" dirty="0"/>
              <a:t>Growing structures by molecular beam epitaxial</a:t>
            </a:r>
          </a:p>
        </p:txBody>
      </p:sp>
      <p:sp>
        <p:nvSpPr>
          <p:cNvPr id="43" name="Text Placeholder 42"/>
          <p:cNvSpPr>
            <a:spLocks noGrp="1"/>
          </p:cNvSpPr>
          <p:nvPr>
            <p:ph type="body" sz="quarter" idx="18"/>
          </p:nvPr>
        </p:nvSpPr>
        <p:spPr>
          <a:xfrm>
            <a:off x="2514600" y="3154800"/>
            <a:ext cx="6324600" cy="628650"/>
          </a:xfrm>
        </p:spPr>
        <p:txBody>
          <a:bodyPr>
            <a:normAutofit/>
          </a:bodyPr>
          <a:lstStyle/>
          <a:p>
            <a:pPr lvl="0"/>
            <a:r>
              <a:rPr lang="en-US" sz="1400" dirty="0" smtClean="0"/>
              <a:t>Optical metrology</a:t>
            </a:r>
            <a:endParaRPr lang="en-US" sz="1400"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6764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9" name="Rechteck 18"/>
          <p:cNvSpPr/>
          <p:nvPr/>
        </p:nvSpPr>
        <p:spPr>
          <a:xfrm>
            <a:off x="3352800" y="0"/>
            <a:ext cx="19812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6" name="Рисунок 15" descr="C:\Users\Пользователь\Desktop\Устав NASI Gk\2014-09-06 наси\logo.jpg"/>
          <p:cNvPicPr/>
          <p:nvPr/>
        </p:nvPicPr>
        <p:blipFill>
          <a:blip r:embed="rId3" cstate="print"/>
          <a:srcRect/>
          <a:stretch>
            <a:fillRect/>
          </a:stretch>
        </p:blipFill>
        <p:spPr bwMode="auto">
          <a:xfrm>
            <a:off x="2438400" y="-704850"/>
            <a:ext cx="876300" cy="989118"/>
          </a:xfrm>
          <a:prstGeom prst="rect">
            <a:avLst/>
          </a:prstGeom>
          <a:noFill/>
          <a:ln w="9525">
            <a:noFill/>
            <a:miter lim="800000"/>
            <a:headEnd/>
            <a:tailEnd/>
          </a:ln>
        </p:spPr>
      </p:pic>
      <p:pic>
        <p:nvPicPr>
          <p:cNvPr id="17"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86200" y="-704850"/>
            <a:ext cx="827227" cy="874888"/>
          </a:xfrm>
          <a:prstGeom prst="rect">
            <a:avLst/>
          </a:prstGeom>
        </p:spPr>
      </p:pic>
      <p:pic>
        <p:nvPicPr>
          <p:cNvPr id="18" name="Рисунок 17" descr="C:\Users\Пользователь\Desktop\Устав NASI Gk\2014-09-06 наси\logo.jpg"/>
          <p:cNvPicPr/>
          <p:nvPr/>
        </p:nvPicPr>
        <p:blipFill>
          <a:blip r:embed="rId3" cstate="print"/>
          <a:srcRect/>
          <a:stretch>
            <a:fillRect/>
          </a:stretch>
        </p:blipFill>
        <p:spPr bwMode="auto">
          <a:xfrm>
            <a:off x="5334000" y="-704850"/>
            <a:ext cx="876300" cy="989118"/>
          </a:xfrm>
          <a:prstGeom prst="rect">
            <a:avLst/>
          </a:prstGeom>
          <a:noFill/>
          <a:ln w="9525">
            <a:noFill/>
            <a:miter lim="800000"/>
            <a:headEnd/>
            <a:tailEnd/>
          </a:ln>
        </p:spPr>
      </p:pic>
      <p:pic>
        <p:nvPicPr>
          <p:cNvPr id="20" name="Рисунок 19" descr="C:\Users\Пользователь\Desktop\Устав NASI Gk\2014-09-06 наси\logo.jpg"/>
          <p:cNvPicPr/>
          <p:nvPr/>
        </p:nvPicPr>
        <p:blipFill>
          <a:blip r:embed="rId3" cstate="print"/>
          <a:srcRect/>
          <a:stretch>
            <a:fillRect/>
          </a:stretch>
        </p:blipFill>
        <p:spPr bwMode="auto">
          <a:xfrm>
            <a:off x="4114800" y="4648941"/>
            <a:ext cx="876300" cy="989118"/>
          </a:xfrm>
          <a:prstGeom prst="rect">
            <a:avLst/>
          </a:prstGeom>
          <a:noFill/>
          <a:ln w="9525">
            <a:noFill/>
            <a:miter lim="800000"/>
            <a:headEnd/>
            <a:tailEnd/>
          </a:ln>
        </p:spPr>
      </p:pic>
      <p:pic>
        <p:nvPicPr>
          <p:cNvPr id="1027" name="Picture 3" descr="C:\Users\Пользователь\Desktop\бизнес деятельность\обще-рекламный блок\разные фото для сайта\установка НАНО.jpg"/>
          <p:cNvPicPr>
            <a:picLocks noChangeAspect="1" noChangeArrowheads="1"/>
          </p:cNvPicPr>
          <p:nvPr/>
        </p:nvPicPr>
        <p:blipFill>
          <a:blip r:embed="rId5" cstate="print"/>
          <a:srcRect/>
          <a:stretch>
            <a:fillRect/>
          </a:stretch>
        </p:blipFill>
        <p:spPr bwMode="auto">
          <a:xfrm>
            <a:off x="-322263" y="4476751"/>
            <a:ext cx="832925" cy="666750"/>
          </a:xfrm>
          <a:prstGeom prst="rect">
            <a:avLst/>
          </a:prstGeom>
          <a:noFill/>
        </p:spPr>
      </p:pic>
      <p:pic>
        <p:nvPicPr>
          <p:cNvPr id="21" name="Picture 3" descr="C:\Users\Пользователь\Desktop\бизнес деятельность\обще-рекламный блок\разные фото для сайта\установка НАНО.jpg"/>
          <p:cNvPicPr>
            <a:picLocks noChangeAspect="1" noChangeArrowheads="1"/>
          </p:cNvPicPr>
          <p:nvPr/>
        </p:nvPicPr>
        <p:blipFill>
          <a:blip r:embed="rId5" cstate="print"/>
          <a:srcRect/>
          <a:stretch>
            <a:fillRect/>
          </a:stretch>
        </p:blipFill>
        <p:spPr bwMode="auto">
          <a:xfrm>
            <a:off x="8727537" y="4476750"/>
            <a:ext cx="832925" cy="666750"/>
          </a:xfrm>
          <a:prstGeom prst="rect">
            <a:avLst/>
          </a:prstGeom>
          <a:noFill/>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554050"/>
            <a:ext cx="6324600" cy="628650"/>
          </a:xfrm>
        </p:spPr>
        <p:txBody>
          <a:bodyPr>
            <a:normAutofit/>
          </a:bodyPr>
          <a:lstStyle/>
          <a:p>
            <a:pPr lvl="2"/>
            <a:r>
              <a:rPr lang="en-US" sz="1400" dirty="0"/>
              <a:t>Molecular-chemical assembly of nanomaterials</a:t>
            </a:r>
          </a:p>
        </p:txBody>
      </p:sp>
      <p:sp>
        <p:nvSpPr>
          <p:cNvPr id="7" name="Title 6"/>
          <p:cNvSpPr>
            <a:spLocks noGrp="1"/>
          </p:cNvSpPr>
          <p:nvPr>
            <p:ph type="title"/>
          </p:nvPr>
        </p:nvSpPr>
        <p:spPr/>
        <p:txBody>
          <a:bodyPr/>
          <a:lstStyle/>
          <a:p>
            <a:r>
              <a:rPr lang="en-US" dirty="0" smtClean="0"/>
              <a:t>Technology development</a:t>
            </a:r>
            <a:endParaRPr lang="en-US" dirty="0"/>
          </a:p>
        </p:txBody>
      </p:sp>
      <p:sp>
        <p:nvSpPr>
          <p:cNvPr id="41" name="Text Placeholder 40"/>
          <p:cNvSpPr>
            <a:spLocks noGrp="1"/>
          </p:cNvSpPr>
          <p:nvPr>
            <p:ph type="body" sz="quarter" idx="16"/>
          </p:nvPr>
        </p:nvSpPr>
        <p:spPr>
          <a:xfrm>
            <a:off x="2514600" y="1352550"/>
            <a:ext cx="6324600" cy="628650"/>
          </a:xfrm>
        </p:spPr>
        <p:txBody>
          <a:bodyPr>
            <a:normAutofit/>
          </a:bodyPr>
          <a:lstStyle/>
          <a:p>
            <a:pPr lvl="2"/>
            <a:r>
              <a:rPr lang="en-US" sz="1400" dirty="0"/>
              <a:t>Femtosecond diagnostics</a:t>
            </a:r>
            <a:endParaRPr lang="en-US" dirty="0"/>
          </a:p>
        </p:txBody>
      </p:sp>
      <p:sp>
        <p:nvSpPr>
          <p:cNvPr id="42" name="Text Placeholder 41"/>
          <p:cNvSpPr>
            <a:spLocks noGrp="1"/>
          </p:cNvSpPr>
          <p:nvPr>
            <p:ph type="body" sz="quarter" idx="17"/>
          </p:nvPr>
        </p:nvSpPr>
        <p:spPr>
          <a:xfrm>
            <a:off x="2514600" y="1953300"/>
            <a:ext cx="6324600" cy="628650"/>
          </a:xfrm>
        </p:spPr>
        <p:txBody>
          <a:bodyPr>
            <a:normAutofit/>
          </a:bodyPr>
          <a:lstStyle/>
          <a:p>
            <a:pPr lvl="2"/>
            <a:r>
              <a:rPr lang="en-US" sz="1400" dirty="0"/>
              <a:t>Photon controlled spintronics and photovoltaic effects</a:t>
            </a:r>
          </a:p>
        </p:txBody>
      </p:sp>
      <p:sp>
        <p:nvSpPr>
          <p:cNvPr id="43" name="Text Placeholder 42"/>
          <p:cNvSpPr>
            <a:spLocks noGrp="1"/>
          </p:cNvSpPr>
          <p:nvPr>
            <p:ph type="body" sz="quarter" idx="18"/>
          </p:nvPr>
        </p:nvSpPr>
        <p:spPr>
          <a:xfrm>
            <a:off x="2514600" y="3154800"/>
            <a:ext cx="6324600" cy="628650"/>
          </a:xfrm>
        </p:spPr>
        <p:txBody>
          <a:bodyPr>
            <a:normAutofit/>
          </a:bodyPr>
          <a:lstStyle/>
          <a:p>
            <a:pPr lvl="0"/>
            <a:r>
              <a:rPr lang="en-US" sz="1400" dirty="0" smtClean="0"/>
              <a:t>Different composition and destination </a:t>
            </a:r>
            <a:r>
              <a:rPr lang="en-US" sz="1400" dirty="0" err="1" smtClean="0"/>
              <a:t>nano</a:t>
            </a:r>
            <a:r>
              <a:rPr lang="en-US" sz="1400" dirty="0" smtClean="0"/>
              <a:t> equipment training and laboratory facilities</a:t>
            </a:r>
            <a:endParaRPr lang="en-US" sz="1400"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9" name="Rechteck 18"/>
          <p:cNvSpPr/>
          <p:nvPr/>
        </p:nvSpPr>
        <p:spPr>
          <a:xfrm>
            <a:off x="3352800" y="0"/>
            <a:ext cx="26670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6" name="Рисунок 15" descr="C:\Users\Пользователь\Desktop\Устав NASI Gk\2014-09-06 наси\logo.jpg"/>
          <p:cNvPicPr/>
          <p:nvPr/>
        </p:nvPicPr>
        <p:blipFill>
          <a:blip r:embed="rId3" cstate="print"/>
          <a:srcRect/>
          <a:stretch>
            <a:fillRect/>
          </a:stretch>
        </p:blipFill>
        <p:spPr bwMode="auto">
          <a:xfrm>
            <a:off x="2819400" y="-704850"/>
            <a:ext cx="876300" cy="989118"/>
          </a:xfrm>
          <a:prstGeom prst="rect">
            <a:avLst/>
          </a:prstGeom>
          <a:noFill/>
          <a:ln w="9525">
            <a:noFill/>
            <a:miter lim="800000"/>
            <a:headEnd/>
            <a:tailEnd/>
          </a:ln>
        </p:spPr>
      </p:pic>
      <p:pic>
        <p:nvPicPr>
          <p:cNvPr id="17"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7200" y="-704850"/>
            <a:ext cx="827227" cy="874888"/>
          </a:xfrm>
          <a:prstGeom prst="rect">
            <a:avLst/>
          </a:prstGeom>
        </p:spPr>
      </p:pic>
      <p:pic>
        <p:nvPicPr>
          <p:cNvPr id="18" name="Рисунок 17" descr="C:\Users\Пользователь\Desktop\Устав NASI Gk\2014-09-06 наси\logo.jpg"/>
          <p:cNvPicPr/>
          <p:nvPr/>
        </p:nvPicPr>
        <p:blipFill>
          <a:blip r:embed="rId3" cstate="print"/>
          <a:srcRect/>
          <a:stretch>
            <a:fillRect/>
          </a:stretch>
        </p:blipFill>
        <p:spPr bwMode="auto">
          <a:xfrm>
            <a:off x="5638800" y="-704850"/>
            <a:ext cx="876300" cy="989118"/>
          </a:xfrm>
          <a:prstGeom prst="rect">
            <a:avLst/>
          </a:prstGeom>
          <a:noFill/>
          <a:ln w="9525">
            <a:noFill/>
            <a:miter lim="800000"/>
            <a:headEnd/>
            <a:tailEnd/>
          </a:ln>
        </p:spPr>
      </p:pic>
      <p:pic>
        <p:nvPicPr>
          <p:cNvPr id="20" name="Рисунок 19" descr="C:\Users\Пользователь\Desktop\Устав NASI Gk\2014-09-06 наси\logo.jpg"/>
          <p:cNvPicPr/>
          <p:nvPr/>
        </p:nvPicPr>
        <p:blipFill>
          <a:blip r:embed="rId3" cstate="print"/>
          <a:srcRect/>
          <a:stretch>
            <a:fillRect/>
          </a:stretch>
        </p:blipFill>
        <p:spPr bwMode="auto">
          <a:xfrm>
            <a:off x="4343400" y="4648941"/>
            <a:ext cx="876300" cy="989118"/>
          </a:xfrm>
          <a:prstGeom prst="rect">
            <a:avLst/>
          </a:prstGeom>
          <a:noFill/>
          <a:ln w="9525">
            <a:noFill/>
            <a:miter lim="800000"/>
            <a:headEnd/>
            <a:tailEnd/>
          </a:ln>
        </p:spPr>
      </p:pic>
      <p:pic>
        <p:nvPicPr>
          <p:cNvPr id="21" name="Picture 3" descr="C:\Users\Пользователь\Desktop\бизнес деятельность\обще-рекламный блок\разные фото для сайта\установка НАНО.jpg"/>
          <p:cNvPicPr>
            <a:picLocks noChangeAspect="1" noChangeArrowheads="1"/>
          </p:cNvPicPr>
          <p:nvPr/>
        </p:nvPicPr>
        <p:blipFill>
          <a:blip r:embed="rId5" cstate="print"/>
          <a:srcRect/>
          <a:stretch>
            <a:fillRect/>
          </a:stretch>
        </p:blipFill>
        <p:spPr bwMode="auto">
          <a:xfrm>
            <a:off x="-322263" y="4476751"/>
            <a:ext cx="832925" cy="666750"/>
          </a:xfrm>
          <a:prstGeom prst="rect">
            <a:avLst/>
          </a:prstGeom>
          <a:noFill/>
        </p:spPr>
      </p:pic>
      <p:pic>
        <p:nvPicPr>
          <p:cNvPr id="22" name="Picture 3" descr="C:\Users\Пользователь\Desktop\бизнес деятельность\обще-рекламный блок\разные фото для сайта\установка НАНО.jpg"/>
          <p:cNvPicPr>
            <a:picLocks noChangeAspect="1" noChangeArrowheads="1"/>
          </p:cNvPicPr>
          <p:nvPr/>
        </p:nvPicPr>
        <p:blipFill>
          <a:blip r:embed="rId5" cstate="print"/>
          <a:srcRect/>
          <a:stretch>
            <a:fillRect/>
          </a:stretch>
        </p:blipFill>
        <p:spPr bwMode="auto">
          <a:xfrm>
            <a:off x="8727537" y="4476750"/>
            <a:ext cx="832925" cy="666750"/>
          </a:xfrm>
          <a:prstGeom prst="rect">
            <a:avLst/>
          </a:prstGeom>
          <a:noFill/>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0"/>
            <a:ext cx="7924800" cy="857250"/>
          </a:xfrm>
        </p:spPr>
        <p:txBody>
          <a:bodyPr>
            <a:normAutofit fontScale="90000"/>
          </a:bodyPr>
          <a:lstStyle/>
          <a:p>
            <a:r>
              <a:rPr lang="en-US" dirty="0" smtClean="0"/>
              <a:t>Industrial Technologies &amp; Equipment</a:t>
            </a:r>
            <a:endParaRPr lang="en-US" dirty="0"/>
          </a:p>
        </p:txBody>
      </p:sp>
      <p:sp>
        <p:nvSpPr>
          <p:cNvPr id="9"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0"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3" name="Rechteck 12"/>
          <p:cNvSpPr/>
          <p:nvPr/>
        </p:nvSpPr>
        <p:spPr>
          <a:xfrm>
            <a:off x="3352800" y="0"/>
            <a:ext cx="25908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8" name="Рисунок 7" descr="C:\Users\Пользователь\Desktop\Устав NASI Gk\2014-09-06 наси\logo.jpg"/>
          <p:cNvPicPr/>
          <p:nvPr/>
        </p:nvPicPr>
        <p:blipFill>
          <a:blip r:embed="rId3" cstate="print"/>
          <a:srcRect/>
          <a:stretch>
            <a:fillRect/>
          </a:stretch>
        </p:blipFill>
        <p:spPr bwMode="auto">
          <a:xfrm>
            <a:off x="2743200" y="-704850"/>
            <a:ext cx="876300" cy="989118"/>
          </a:xfrm>
          <a:prstGeom prst="rect">
            <a:avLst/>
          </a:prstGeom>
          <a:noFill/>
          <a:ln w="9525">
            <a:noFill/>
            <a:miter lim="800000"/>
            <a:headEnd/>
            <a:tailEnd/>
          </a:ln>
        </p:spPr>
      </p:pic>
      <p:pic>
        <p:nvPicPr>
          <p:cNvPr id="11"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2" name="Рисунок 11" descr="C:\Users\Пользователь\Desktop\Устав NASI Gk\2014-09-06 наси\logo.jpg"/>
          <p:cNvPicPr/>
          <p:nvPr/>
        </p:nvPicPr>
        <p:blipFill>
          <a:blip r:embed="rId3" cstate="print"/>
          <a:srcRect/>
          <a:stretch>
            <a:fillRect/>
          </a:stretch>
        </p:blipFill>
        <p:spPr bwMode="auto">
          <a:xfrm>
            <a:off x="5562600" y="-704850"/>
            <a:ext cx="876300" cy="989118"/>
          </a:xfrm>
          <a:prstGeom prst="rect">
            <a:avLst/>
          </a:prstGeom>
          <a:noFill/>
          <a:ln w="9525">
            <a:noFill/>
            <a:miter lim="800000"/>
            <a:headEnd/>
            <a:tailEnd/>
          </a:ln>
        </p:spPr>
      </p:pic>
      <p:pic>
        <p:nvPicPr>
          <p:cNvPr id="14" name="Рисунок 13" descr="C:\Users\Пользователь\Desktop\Устав NASI Gk\2014-09-06 наси\logo.jpg"/>
          <p:cNvPicPr/>
          <p:nvPr/>
        </p:nvPicPr>
        <p:blipFill>
          <a:blip r:embed="rId3" cstate="print"/>
          <a:srcRect/>
          <a:stretch>
            <a:fillRect/>
          </a:stretch>
        </p:blipFill>
        <p:spPr bwMode="auto">
          <a:xfrm>
            <a:off x="41910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724150"/>
            <a:ext cx="6324600" cy="628650"/>
          </a:xfrm>
        </p:spPr>
        <p:txBody>
          <a:bodyPr>
            <a:noAutofit/>
          </a:bodyPr>
          <a:lstStyle/>
          <a:p>
            <a:pPr lvl="1"/>
            <a:r>
              <a:rPr lang="en-US" sz="1400" dirty="0"/>
              <a:t>Modernization of existing oil refineries and construction of new ones for quick pay off, with reduced energy and territorial needs, allowing fast run of first refining capacities and processes to generate revenue streams and following integration of secondary processes for deep processing</a:t>
            </a:r>
            <a:endParaRPr lang="de-DE" sz="1400" dirty="0"/>
          </a:p>
        </p:txBody>
      </p:sp>
      <p:sp>
        <p:nvSpPr>
          <p:cNvPr id="7" name="Title 6"/>
          <p:cNvSpPr>
            <a:spLocks noGrp="1"/>
          </p:cNvSpPr>
          <p:nvPr>
            <p:ph type="title"/>
          </p:nvPr>
        </p:nvSpPr>
        <p:spPr/>
        <p:txBody>
          <a:bodyPr/>
          <a:lstStyle/>
          <a:p>
            <a:r>
              <a:rPr lang="en-US" dirty="0" smtClean="0"/>
              <a:t>Oil industry</a:t>
            </a:r>
            <a:endParaRPr lang="en-US" dirty="0"/>
          </a:p>
        </p:txBody>
      </p:sp>
      <p:sp>
        <p:nvSpPr>
          <p:cNvPr id="41" name="Text Placeholder 40"/>
          <p:cNvSpPr>
            <a:spLocks noGrp="1"/>
          </p:cNvSpPr>
          <p:nvPr>
            <p:ph type="body" sz="quarter" idx="16"/>
          </p:nvPr>
        </p:nvSpPr>
        <p:spPr>
          <a:xfrm>
            <a:off x="2514600" y="1504950"/>
            <a:ext cx="6324600" cy="628650"/>
          </a:xfrm>
        </p:spPr>
        <p:txBody>
          <a:bodyPr>
            <a:normAutofit/>
          </a:bodyPr>
          <a:lstStyle/>
          <a:p>
            <a:pPr lvl="1"/>
            <a:r>
              <a:rPr lang="en-US" sz="1400" dirty="0"/>
              <a:t>Euro-5 standard fuels production</a:t>
            </a:r>
            <a:endParaRPr lang="de-DE" sz="1400" dirty="0"/>
          </a:p>
        </p:txBody>
      </p:sp>
      <p:sp>
        <p:nvSpPr>
          <p:cNvPr id="42" name="Text Placeholder 41"/>
          <p:cNvSpPr>
            <a:spLocks noGrp="1"/>
          </p:cNvSpPr>
          <p:nvPr>
            <p:ph type="body" sz="quarter" idx="17"/>
          </p:nvPr>
        </p:nvSpPr>
        <p:spPr>
          <a:xfrm>
            <a:off x="2514600" y="2114550"/>
            <a:ext cx="6324600" cy="628650"/>
          </a:xfrm>
        </p:spPr>
        <p:txBody>
          <a:bodyPr>
            <a:normAutofit fontScale="70000" lnSpcReduction="20000"/>
          </a:bodyPr>
          <a:lstStyle/>
          <a:p>
            <a:pPr lvl="1"/>
            <a:r>
              <a:rPr lang="en-US" dirty="0"/>
              <a:t>Improvement of heavy grades of crude oil allowing to increase refining depth up to 20% for any existing or newly constructed oil refineries</a:t>
            </a:r>
            <a:endParaRPr lang="de-DE" dirty="0"/>
          </a:p>
        </p:txBody>
      </p:sp>
      <p:sp>
        <p:nvSpPr>
          <p:cNvPr id="24" name="Regular Pentagon 23"/>
          <p:cNvSpPr/>
          <p:nvPr/>
        </p:nvSpPr>
        <p:spPr>
          <a:xfrm>
            <a:off x="1295400" y="1504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114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8003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20" name="Rechteck 19"/>
          <p:cNvSpPr/>
          <p:nvPr/>
        </p:nvSpPr>
        <p:spPr>
          <a:xfrm>
            <a:off x="3352800" y="0"/>
            <a:ext cx="22860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5" name="Рисунок 14" descr="C:\Users\Пользователь\Desktop\Устав NASI Gk\2014-09-06 наси\logo.jpg"/>
          <p:cNvPicPr/>
          <p:nvPr/>
        </p:nvPicPr>
        <p:blipFill>
          <a:blip r:embed="rId3" cstate="print"/>
          <a:srcRect/>
          <a:stretch>
            <a:fillRect/>
          </a:stretch>
        </p:blipFill>
        <p:spPr bwMode="auto">
          <a:xfrm>
            <a:off x="2667000" y="-704850"/>
            <a:ext cx="876300" cy="989118"/>
          </a:xfrm>
          <a:prstGeom prst="rect">
            <a:avLst/>
          </a:prstGeom>
          <a:noFill/>
          <a:ln w="9525">
            <a:noFill/>
            <a:miter lim="800000"/>
            <a:headEnd/>
            <a:tailEnd/>
          </a:ln>
        </p:spPr>
      </p:pic>
      <p:pic>
        <p:nvPicPr>
          <p:cNvPr id="1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5638800" y="-704850"/>
            <a:ext cx="876300" cy="989118"/>
          </a:xfrm>
          <a:prstGeom prst="rect">
            <a:avLst/>
          </a:prstGeom>
          <a:noFill/>
          <a:ln w="9525">
            <a:noFill/>
            <a:miter lim="800000"/>
            <a:headEnd/>
            <a:tailEnd/>
          </a:ln>
        </p:spPr>
      </p:pic>
      <p:pic>
        <p:nvPicPr>
          <p:cNvPr id="18" name="Рисунок 17" descr="C:\Users\Пользователь\Desktop\Устав NASI Gk\2014-09-06 наси\logo.jpg"/>
          <p:cNvPicPr/>
          <p:nvPr/>
        </p:nvPicPr>
        <p:blipFill>
          <a:blip r:embed="rId3" cstate="print"/>
          <a:srcRect/>
          <a:stretch>
            <a:fillRect/>
          </a:stretch>
        </p:blipFill>
        <p:spPr bwMode="auto">
          <a:xfrm>
            <a:off x="42672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266950"/>
            <a:ext cx="6324600" cy="381000"/>
          </a:xfrm>
        </p:spPr>
        <p:txBody>
          <a:bodyPr>
            <a:normAutofit/>
          </a:bodyPr>
          <a:lstStyle/>
          <a:p>
            <a:pPr lvl="2"/>
            <a:r>
              <a:rPr lang="en-US" sz="1400" dirty="0" err="1"/>
              <a:t>Akvadzhet</a:t>
            </a:r>
            <a:r>
              <a:rPr lang="en-US" sz="1400" dirty="0"/>
              <a:t>  Ltd</a:t>
            </a:r>
          </a:p>
        </p:txBody>
      </p:sp>
      <p:sp>
        <p:nvSpPr>
          <p:cNvPr id="7" name="Title 6"/>
          <p:cNvSpPr>
            <a:spLocks noGrp="1"/>
          </p:cNvSpPr>
          <p:nvPr>
            <p:ph type="title"/>
          </p:nvPr>
        </p:nvSpPr>
        <p:spPr/>
        <p:txBody>
          <a:bodyPr>
            <a:normAutofit/>
          </a:bodyPr>
          <a:lstStyle/>
          <a:p>
            <a:r>
              <a:rPr lang="en-US" sz="3200" dirty="0" smtClean="0"/>
              <a:t>Nonstate   Academy   Sciences   and   Innovations</a:t>
            </a:r>
            <a:endParaRPr lang="en-US" sz="3200" dirty="0"/>
          </a:p>
        </p:txBody>
      </p:sp>
      <p:sp>
        <p:nvSpPr>
          <p:cNvPr id="41" name="Text Placeholder 40"/>
          <p:cNvSpPr>
            <a:spLocks noGrp="1"/>
          </p:cNvSpPr>
          <p:nvPr>
            <p:ph type="body" sz="quarter" idx="16"/>
          </p:nvPr>
        </p:nvSpPr>
        <p:spPr>
          <a:xfrm>
            <a:off x="2514600" y="1352550"/>
            <a:ext cx="6324600" cy="457200"/>
          </a:xfrm>
        </p:spPr>
        <p:txBody>
          <a:bodyPr>
            <a:normAutofit/>
          </a:bodyPr>
          <a:lstStyle/>
          <a:p>
            <a:pPr lvl="2"/>
            <a:r>
              <a:rPr lang="en-US" sz="1400" dirty="0"/>
              <a:t>CJSC </a:t>
            </a:r>
            <a:r>
              <a:rPr lang="en-US" sz="1400" dirty="0" smtClean="0"/>
              <a:t> ERG</a:t>
            </a:r>
            <a:endParaRPr lang="en-US" dirty="0"/>
          </a:p>
        </p:txBody>
      </p:sp>
      <p:sp>
        <p:nvSpPr>
          <p:cNvPr id="42" name="Text Placeholder 41"/>
          <p:cNvSpPr>
            <a:spLocks noGrp="1"/>
          </p:cNvSpPr>
          <p:nvPr>
            <p:ph type="body" sz="quarter" idx="17"/>
          </p:nvPr>
        </p:nvSpPr>
        <p:spPr>
          <a:xfrm>
            <a:off x="2514600" y="1809750"/>
            <a:ext cx="6324600" cy="381000"/>
          </a:xfrm>
        </p:spPr>
        <p:txBody>
          <a:bodyPr>
            <a:normAutofit/>
          </a:bodyPr>
          <a:lstStyle/>
          <a:p>
            <a:pPr lvl="2"/>
            <a:r>
              <a:rPr lang="en-US" sz="1400" dirty="0"/>
              <a:t>STC </a:t>
            </a:r>
            <a:r>
              <a:rPr lang="en-US" sz="1400" dirty="0" smtClean="0"/>
              <a:t> Technologies </a:t>
            </a:r>
            <a:r>
              <a:rPr lang="en-US" sz="1400" dirty="0"/>
              <a:t>of the XXI </a:t>
            </a:r>
            <a:r>
              <a:rPr lang="en-US" sz="1400" dirty="0" smtClean="0"/>
              <a:t>Century</a:t>
            </a:r>
            <a:endParaRPr lang="en-US" sz="1400" dirty="0"/>
          </a:p>
        </p:txBody>
      </p:sp>
      <p:sp>
        <p:nvSpPr>
          <p:cNvPr id="43" name="Text Placeholder 42"/>
          <p:cNvSpPr>
            <a:spLocks noGrp="1"/>
          </p:cNvSpPr>
          <p:nvPr>
            <p:ph type="body" sz="quarter" idx="18"/>
          </p:nvPr>
        </p:nvSpPr>
        <p:spPr>
          <a:xfrm>
            <a:off x="2590800" y="2724150"/>
            <a:ext cx="6324600" cy="304800"/>
          </a:xfrm>
        </p:spPr>
        <p:txBody>
          <a:bodyPr>
            <a:normAutofit/>
          </a:bodyPr>
          <a:lstStyle/>
          <a:p>
            <a:pPr lvl="2"/>
            <a:r>
              <a:rPr sz="1400" smtClean="0"/>
              <a:t>NANOINJENERING</a:t>
            </a:r>
            <a:r>
              <a:rPr lang="en-US" sz="1400" dirty="0" smtClean="0"/>
              <a:t> </a:t>
            </a:r>
            <a:r>
              <a:rPr lang="en-US" sz="1400" dirty="0"/>
              <a:t>Ltd</a:t>
            </a:r>
          </a:p>
        </p:txBody>
      </p:sp>
      <p:sp>
        <p:nvSpPr>
          <p:cNvPr id="24" name="Regular Pentagon 23"/>
          <p:cNvSpPr/>
          <p:nvPr/>
        </p:nvSpPr>
        <p:spPr>
          <a:xfrm>
            <a:off x="1295400" y="1383150"/>
            <a:ext cx="1219200" cy="27420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809750"/>
            <a:ext cx="1219200" cy="30480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371600" y="2343150"/>
            <a:ext cx="1143000" cy="31230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371600" y="28003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A management company of the research &amp; production group </a:t>
            </a:r>
            <a:endParaRPr lang="en-US" dirty="0"/>
          </a:p>
        </p:txBody>
      </p:sp>
      <p:sp>
        <p:nvSpPr>
          <p:cNvPr id="17"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8"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057400" cy="461665"/>
          </a:xfrm>
          <a:prstGeom prst="rect">
            <a:avLst/>
          </a:prstGeom>
        </p:spPr>
        <p:txBody>
          <a:bodyPr wrap="square">
            <a:spAutoFit/>
          </a:bodyPr>
          <a:lstStyle/>
          <a:p>
            <a:r>
              <a:rPr lang="en-US" b="1" dirty="0" smtClean="0">
                <a:solidFill>
                  <a:schemeClr val="bg1"/>
                </a:solidFill>
              </a:rPr>
              <a:t>   </a:t>
            </a:r>
            <a:r>
              <a:rPr lang="en-US" sz="2400" b="1" dirty="0" smtClean="0">
                <a:solidFill>
                  <a:schemeClr val="bg1"/>
                </a:solidFill>
              </a:rPr>
              <a:t>NASI  Ltd.</a:t>
            </a:r>
            <a:endParaRPr lang="de-DE" sz="2400" dirty="0">
              <a:solidFill>
                <a:schemeClr val="bg1"/>
              </a:solidFill>
            </a:endParaRPr>
          </a:p>
        </p:txBody>
      </p:sp>
      <p:sp>
        <p:nvSpPr>
          <p:cNvPr id="22" name="Regular Pentagon 31"/>
          <p:cNvSpPr/>
          <p:nvPr/>
        </p:nvSpPr>
        <p:spPr>
          <a:xfrm>
            <a:off x="1371600" y="32575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5</a:t>
            </a:r>
            <a:endParaRPr lang="en-US" sz="1400" dirty="0">
              <a:solidFill>
                <a:schemeClr val="bg1"/>
              </a:solidFill>
            </a:endParaRPr>
          </a:p>
        </p:txBody>
      </p:sp>
      <p:sp>
        <p:nvSpPr>
          <p:cNvPr id="23" name="Text Placeholder 42"/>
          <p:cNvSpPr txBox="1">
            <a:spLocks/>
          </p:cNvSpPr>
          <p:nvPr/>
        </p:nvSpPr>
        <p:spPr>
          <a:xfrm>
            <a:off x="2590800" y="3257550"/>
            <a:ext cx="6324600" cy="304800"/>
          </a:xfrm>
          <a:prstGeom prst="rect">
            <a:avLst/>
          </a:prstGeom>
        </p:spPr>
        <p:txBody>
          <a:bodyPr vert="horz" lIns="91440" tIns="45720" rIns="91440" bIns="45720" rtlCol="0">
            <a:normAutofit/>
          </a:bodyPr>
          <a:lstStyle/>
          <a:p>
            <a:pPr marL="0" marR="0" lvl="2" indent="0" algn="l" defTabSz="914400" rtl="0" eaLnBrk="1" fontAlgn="auto" latinLnBrk="0" hangingPunct="1">
              <a:lnSpc>
                <a:spcPct val="100000"/>
              </a:lnSpc>
              <a:spcBef>
                <a:spcPct val="20000"/>
              </a:spcBef>
              <a:spcAft>
                <a:spcPts val="0"/>
              </a:spcAft>
              <a:buClrTx/>
              <a:buSzTx/>
              <a:buFontTx/>
              <a:buNone/>
              <a:tabLst/>
              <a:defRPr/>
            </a:pPr>
            <a:r>
              <a:rPr lang="en-US" sz="1400" dirty="0" smtClean="0">
                <a:ln w="6350">
                  <a:noFill/>
                </a:ln>
                <a:solidFill>
                  <a:schemeClr val="bg1"/>
                </a:solidFill>
                <a:effectLst>
                  <a:outerShdw blurRad="50800" dist="38100" dir="2700000" algn="tl" rotWithShape="0">
                    <a:prstClr val="black">
                      <a:alpha val="40000"/>
                    </a:prstClr>
                  </a:outerShdw>
                </a:effectLst>
              </a:rPr>
              <a:t>Hood River Trading </a:t>
            </a:r>
            <a:endParaRPr kumimoji="0" lang="en-US" sz="14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pic>
        <p:nvPicPr>
          <p:cNvPr id="19" name="Рисунок 18" descr="C:\Users\Пользователь\Desktop\Устав NASI Gk\2014-09-06 наси\logo.jpg"/>
          <p:cNvPicPr/>
          <p:nvPr/>
        </p:nvPicPr>
        <p:blipFill>
          <a:blip r:embed="rId3" cstate="print"/>
          <a:srcRect/>
          <a:stretch>
            <a:fillRect/>
          </a:stretch>
        </p:blipFill>
        <p:spPr bwMode="auto">
          <a:xfrm>
            <a:off x="2590800" y="-704850"/>
            <a:ext cx="876300" cy="989118"/>
          </a:xfrm>
          <a:prstGeom prst="rect">
            <a:avLst/>
          </a:prstGeom>
          <a:noFill/>
          <a:ln w="9525">
            <a:noFill/>
            <a:miter lim="800000"/>
            <a:headEnd/>
            <a:tailEnd/>
          </a:ln>
        </p:spPr>
      </p:pic>
      <p:pic>
        <p:nvPicPr>
          <p:cNvPr id="20"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86200" y="-704850"/>
            <a:ext cx="827227" cy="874888"/>
          </a:xfrm>
          <a:prstGeom prst="rect">
            <a:avLst/>
          </a:prstGeom>
        </p:spPr>
      </p:pic>
      <p:pic>
        <p:nvPicPr>
          <p:cNvPr id="26" name="Рисунок 25" descr="C:\Users\Пользователь\Desktop\Устав NASI Gk\2014-09-06 наси\logo.jpg"/>
          <p:cNvPicPr/>
          <p:nvPr/>
        </p:nvPicPr>
        <p:blipFill>
          <a:blip r:embed="rId3" cstate="print"/>
          <a:srcRect/>
          <a:stretch>
            <a:fillRect/>
          </a:stretch>
        </p:blipFill>
        <p:spPr bwMode="auto">
          <a:xfrm>
            <a:off x="5334000" y="-704850"/>
            <a:ext cx="876300" cy="989118"/>
          </a:xfrm>
          <a:prstGeom prst="rect">
            <a:avLst/>
          </a:prstGeom>
          <a:noFill/>
          <a:ln w="9525">
            <a:noFill/>
            <a:miter lim="800000"/>
            <a:headEnd/>
            <a:tailEnd/>
          </a:ln>
        </p:spPr>
      </p:pic>
      <p:pic>
        <p:nvPicPr>
          <p:cNvPr id="27" name="Рисунок 26" descr="C:\Users\Пользователь\Desktop\Устав NASI Gk\2014-09-06 наси\logo.jpg"/>
          <p:cNvPicPr/>
          <p:nvPr/>
        </p:nvPicPr>
        <p:blipFill>
          <a:blip r:embed="rId3" cstate="print"/>
          <a:srcRect/>
          <a:stretch>
            <a:fillRect/>
          </a:stretch>
        </p:blipFill>
        <p:spPr bwMode="auto">
          <a:xfrm>
            <a:off x="41148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90800" y="2419350"/>
            <a:ext cx="6324600" cy="762000"/>
          </a:xfrm>
        </p:spPr>
        <p:txBody>
          <a:bodyPr>
            <a:noAutofit/>
          </a:bodyPr>
          <a:lstStyle/>
          <a:p>
            <a:pPr lvl="2"/>
            <a:r>
              <a:rPr lang="en-US" sz="1400" dirty="0"/>
              <a:t>for drilling autonomous, resuscitation and recovery wells oil production rate, recovery of blocked and clogged wells, drilling for hot water offshore drilling, deep and ultra-deep drilling</a:t>
            </a:r>
          </a:p>
        </p:txBody>
      </p:sp>
      <p:sp>
        <p:nvSpPr>
          <p:cNvPr id="7" name="Title 6"/>
          <p:cNvSpPr>
            <a:spLocks noGrp="1"/>
          </p:cNvSpPr>
          <p:nvPr>
            <p:ph type="title"/>
          </p:nvPr>
        </p:nvSpPr>
        <p:spPr/>
        <p:txBody>
          <a:bodyPr/>
          <a:lstStyle/>
          <a:p>
            <a:r>
              <a:rPr lang="en-US" dirty="0" smtClean="0"/>
              <a:t>Energy saving &amp; output increasing </a:t>
            </a:r>
            <a:endParaRPr lang="en-US" dirty="0"/>
          </a:p>
        </p:txBody>
      </p:sp>
      <p:sp>
        <p:nvSpPr>
          <p:cNvPr id="41" name="Text Placeholder 40"/>
          <p:cNvSpPr>
            <a:spLocks noGrp="1"/>
          </p:cNvSpPr>
          <p:nvPr>
            <p:ph type="body" sz="quarter" idx="16"/>
          </p:nvPr>
        </p:nvSpPr>
        <p:spPr>
          <a:xfrm>
            <a:off x="2590800" y="1352550"/>
            <a:ext cx="6324600" cy="628650"/>
          </a:xfrm>
        </p:spPr>
        <p:txBody>
          <a:bodyPr>
            <a:normAutofit/>
          </a:bodyPr>
          <a:lstStyle/>
          <a:p>
            <a:pPr lvl="2"/>
            <a:r>
              <a:rPr lang="en-US" sz="1400" dirty="0"/>
              <a:t>for cement industry providing electricity consumption decrease by 30% and increasing of cement quality by 10-15</a:t>
            </a:r>
            <a:r>
              <a:rPr lang="en-US" sz="1400" dirty="0" smtClean="0"/>
              <a:t>%</a:t>
            </a:r>
            <a:endParaRPr lang="en-US" dirty="0"/>
          </a:p>
        </p:txBody>
      </p:sp>
      <p:sp>
        <p:nvSpPr>
          <p:cNvPr id="42" name="Text Placeholder 41"/>
          <p:cNvSpPr>
            <a:spLocks noGrp="1"/>
          </p:cNvSpPr>
          <p:nvPr>
            <p:ph type="body" sz="quarter" idx="17"/>
          </p:nvPr>
        </p:nvSpPr>
        <p:spPr>
          <a:xfrm>
            <a:off x="2514600" y="1962150"/>
            <a:ext cx="6324600" cy="628650"/>
          </a:xfrm>
        </p:spPr>
        <p:txBody>
          <a:bodyPr>
            <a:normAutofit fontScale="77500" lnSpcReduction="20000"/>
          </a:bodyPr>
          <a:lstStyle/>
          <a:p>
            <a:pPr lvl="0"/>
            <a:r>
              <a:rPr lang="en-US" dirty="0" smtClean="0"/>
              <a:t>for ores processing, providing reduction of power inputs for this process by 50% in combination with increase of extraction of metals by 10-15 %</a:t>
            </a:r>
            <a:endParaRPr lang="de-DE" dirty="0"/>
          </a:p>
        </p:txBody>
      </p:sp>
      <p:sp>
        <p:nvSpPr>
          <p:cNvPr id="43" name="Text Placeholder 42"/>
          <p:cNvSpPr>
            <a:spLocks noGrp="1"/>
          </p:cNvSpPr>
          <p:nvPr>
            <p:ph type="body" sz="quarter" idx="18"/>
          </p:nvPr>
        </p:nvSpPr>
        <p:spPr>
          <a:xfrm>
            <a:off x="2514600" y="3154800"/>
            <a:ext cx="6324600" cy="628650"/>
          </a:xfrm>
        </p:spPr>
        <p:txBody>
          <a:bodyPr>
            <a:normAutofit/>
          </a:bodyPr>
          <a:lstStyle/>
          <a:p>
            <a:pPr lvl="0"/>
            <a:r>
              <a:rPr lang="en-US" sz="1400" dirty="0" smtClean="0"/>
              <a:t>for the removal from fresh and marine surface waters ground and suspended parts of spills of hydrocarbons and mineral oils</a:t>
            </a:r>
            <a:endParaRPr lang="en-US" sz="1400"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9" name="Rechteck 18"/>
          <p:cNvSpPr/>
          <p:nvPr/>
        </p:nvSpPr>
        <p:spPr>
          <a:xfrm>
            <a:off x="3352800" y="0"/>
            <a:ext cx="20574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6" name="Рисунок 15" descr="C:\Users\Пользователь\Desktop\Устав NASI Gk\2014-09-06 наси\logo.jpg"/>
          <p:cNvPicPr/>
          <p:nvPr/>
        </p:nvPicPr>
        <p:blipFill>
          <a:blip r:embed="rId3" cstate="print"/>
          <a:srcRect/>
          <a:stretch>
            <a:fillRect/>
          </a:stretch>
        </p:blipFill>
        <p:spPr bwMode="auto">
          <a:xfrm>
            <a:off x="2514600" y="-704850"/>
            <a:ext cx="876300" cy="989118"/>
          </a:xfrm>
          <a:prstGeom prst="rect">
            <a:avLst/>
          </a:prstGeom>
          <a:noFill/>
          <a:ln w="9525">
            <a:noFill/>
            <a:miter lim="800000"/>
            <a:headEnd/>
            <a:tailEnd/>
          </a:ln>
        </p:spPr>
      </p:pic>
      <p:pic>
        <p:nvPicPr>
          <p:cNvPr id="17"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400" y="-704850"/>
            <a:ext cx="827227" cy="874888"/>
          </a:xfrm>
          <a:prstGeom prst="rect">
            <a:avLst/>
          </a:prstGeom>
        </p:spPr>
      </p:pic>
      <p:pic>
        <p:nvPicPr>
          <p:cNvPr id="18" name="Рисунок 17" descr="C:\Users\Пользователь\Desktop\Устав NASI Gk\2014-09-06 наси\logo.jpg"/>
          <p:cNvPicPr/>
          <p:nvPr/>
        </p:nvPicPr>
        <p:blipFill>
          <a:blip r:embed="rId3" cstate="print"/>
          <a:srcRect/>
          <a:stretch>
            <a:fillRect/>
          </a:stretch>
        </p:blipFill>
        <p:spPr bwMode="auto">
          <a:xfrm>
            <a:off x="5486400" y="-704850"/>
            <a:ext cx="876300" cy="989118"/>
          </a:xfrm>
          <a:prstGeom prst="rect">
            <a:avLst/>
          </a:prstGeom>
          <a:noFill/>
          <a:ln w="9525">
            <a:noFill/>
            <a:miter lim="800000"/>
            <a:headEnd/>
            <a:tailEnd/>
          </a:ln>
        </p:spPr>
      </p:pic>
      <p:pic>
        <p:nvPicPr>
          <p:cNvPr id="20" name="Рисунок 19" descr="C:\Users\Пользователь\Desktop\Устав NASI Gk\2014-09-06 наси\logo.jpg"/>
          <p:cNvPicPr/>
          <p:nvPr/>
        </p:nvPicPr>
        <p:blipFill>
          <a:blip r:embed="rId3" cstate="print"/>
          <a:srcRect/>
          <a:stretch>
            <a:fillRect/>
          </a:stretch>
        </p:blipFill>
        <p:spPr bwMode="auto">
          <a:xfrm>
            <a:off x="41910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Water treatment </a:t>
            </a:r>
            <a:endParaRPr lang="en-US" dirty="0"/>
          </a:p>
        </p:txBody>
      </p:sp>
      <p:sp>
        <p:nvSpPr>
          <p:cNvPr id="41" name="Text Placeholder 40"/>
          <p:cNvSpPr>
            <a:spLocks noGrp="1"/>
          </p:cNvSpPr>
          <p:nvPr>
            <p:ph type="body" sz="quarter" idx="16"/>
          </p:nvPr>
        </p:nvSpPr>
        <p:spPr>
          <a:xfrm>
            <a:off x="2590800" y="1657350"/>
            <a:ext cx="6324600" cy="628650"/>
          </a:xfrm>
        </p:spPr>
        <p:txBody>
          <a:bodyPr>
            <a:noAutofit/>
          </a:bodyPr>
          <a:lstStyle/>
          <a:p>
            <a:pPr lvl="2"/>
            <a:r>
              <a:rPr lang="en-US" sz="1400" dirty="0"/>
              <a:t>for nonchemical various capacities water treatment in the mobile and stationary options, including for drinking and industrial water sources with any pollution rate and from the sea and saline sources for small, industrial and municipal facilities</a:t>
            </a:r>
          </a:p>
        </p:txBody>
      </p:sp>
      <p:sp>
        <p:nvSpPr>
          <p:cNvPr id="42" name="Text Placeholder 41"/>
          <p:cNvSpPr>
            <a:spLocks noGrp="1"/>
          </p:cNvSpPr>
          <p:nvPr>
            <p:ph type="body" sz="quarter" idx="17"/>
          </p:nvPr>
        </p:nvSpPr>
        <p:spPr>
          <a:xfrm>
            <a:off x="2514600" y="2647950"/>
            <a:ext cx="6324600" cy="628650"/>
          </a:xfrm>
        </p:spPr>
        <p:txBody>
          <a:bodyPr>
            <a:normAutofit/>
          </a:bodyPr>
          <a:lstStyle/>
          <a:p>
            <a:pPr lvl="0"/>
            <a:r>
              <a:rPr lang="en-US" sz="1400" dirty="0" smtClean="0"/>
              <a:t>for water treatment, including petrochemical, mining, metallurgical, chemical, etc., up to the fishery or secondary use in a work cycle norms</a:t>
            </a:r>
            <a:endParaRPr lang="de-DE" sz="1400" dirty="0"/>
          </a:p>
        </p:txBody>
      </p:sp>
      <p:sp>
        <p:nvSpPr>
          <p:cNvPr id="24" name="Regular Pentagon 23"/>
          <p:cNvSpPr/>
          <p:nvPr/>
        </p:nvSpPr>
        <p:spPr>
          <a:xfrm>
            <a:off x="1295400" y="1885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5717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21" name="Rechteck 20"/>
          <p:cNvSpPr/>
          <p:nvPr/>
        </p:nvSpPr>
        <p:spPr>
          <a:xfrm>
            <a:off x="3352800" y="0"/>
            <a:ext cx="22098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4" name="Рисунок 13" descr="C:\Users\Пользователь\Desktop\Устав NASI Gk\2014-09-06 наси\logo.jpg"/>
          <p:cNvPicPr/>
          <p:nvPr/>
        </p:nvPicPr>
        <p:blipFill>
          <a:blip r:embed="rId3" cstate="print"/>
          <a:srcRect/>
          <a:stretch>
            <a:fillRect/>
          </a:stretch>
        </p:blipFill>
        <p:spPr bwMode="auto">
          <a:xfrm>
            <a:off x="2590800" y="-704850"/>
            <a:ext cx="876300" cy="989118"/>
          </a:xfrm>
          <a:prstGeom prst="rect">
            <a:avLst/>
          </a:prstGeom>
          <a:noFill/>
          <a:ln w="9525">
            <a:noFill/>
            <a:miter lim="800000"/>
            <a:headEnd/>
            <a:tailEnd/>
          </a:ln>
        </p:spPr>
      </p:pic>
      <p:pic>
        <p:nvPicPr>
          <p:cNvPr id="15"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6" name="Рисунок 15" descr="C:\Users\Пользователь\Desktop\Устав NASI Gk\2014-09-06 наси\logo.jpg"/>
          <p:cNvPicPr/>
          <p:nvPr/>
        </p:nvPicPr>
        <p:blipFill>
          <a:blip r:embed="rId3" cstate="print"/>
          <a:srcRect/>
          <a:stretch>
            <a:fillRect/>
          </a:stretch>
        </p:blipFill>
        <p:spPr bwMode="auto">
          <a:xfrm>
            <a:off x="5562600" y="-704850"/>
            <a:ext cx="876300" cy="989118"/>
          </a:xfrm>
          <a:prstGeom prst="rect">
            <a:avLst/>
          </a:prstGeom>
          <a:noFill/>
          <a:ln w="9525">
            <a:noFill/>
            <a:miter lim="800000"/>
            <a:headEnd/>
            <a:tailEnd/>
          </a:ln>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41910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724150"/>
            <a:ext cx="6324600" cy="628650"/>
          </a:xfrm>
        </p:spPr>
        <p:txBody>
          <a:bodyPr>
            <a:noAutofit/>
          </a:bodyPr>
          <a:lstStyle/>
          <a:p>
            <a:pPr lvl="1"/>
            <a:r>
              <a:rPr lang="en-US" sz="1400" dirty="0"/>
              <a:t>Processing technology of foodstuff, increasing their assimilability and consumer product quality by 30%</a:t>
            </a:r>
            <a:endParaRPr lang="de-DE" sz="1400" dirty="0"/>
          </a:p>
        </p:txBody>
      </p:sp>
      <p:sp>
        <p:nvSpPr>
          <p:cNvPr id="7" name="Title 6"/>
          <p:cNvSpPr>
            <a:spLocks noGrp="1"/>
          </p:cNvSpPr>
          <p:nvPr>
            <p:ph type="title"/>
          </p:nvPr>
        </p:nvSpPr>
        <p:spPr/>
        <p:txBody>
          <a:bodyPr/>
          <a:lstStyle/>
          <a:p>
            <a:r>
              <a:rPr lang="en-US" dirty="0" smtClean="0"/>
              <a:t>Agriculture</a:t>
            </a:r>
            <a:endParaRPr lang="en-US" dirty="0"/>
          </a:p>
        </p:txBody>
      </p:sp>
      <p:sp>
        <p:nvSpPr>
          <p:cNvPr id="41" name="Text Placeholder 40"/>
          <p:cNvSpPr>
            <a:spLocks noGrp="1"/>
          </p:cNvSpPr>
          <p:nvPr>
            <p:ph type="body" sz="quarter" idx="16"/>
          </p:nvPr>
        </p:nvSpPr>
        <p:spPr>
          <a:xfrm>
            <a:off x="2514600" y="1504950"/>
            <a:ext cx="6324600" cy="628650"/>
          </a:xfrm>
        </p:spPr>
        <p:txBody>
          <a:bodyPr>
            <a:noAutofit/>
          </a:bodyPr>
          <a:lstStyle/>
          <a:p>
            <a:pPr lvl="1"/>
            <a:r>
              <a:rPr lang="en-US" sz="1400" dirty="0"/>
              <a:t>Manufacturing of synthetic glass fertilizer providing prolonged action till 3 years at increase of productivity of plants and cultures up to 10-40% and reduction of period of vegetation by 10 days</a:t>
            </a:r>
            <a:endParaRPr lang="de-DE" sz="1400" dirty="0"/>
          </a:p>
        </p:txBody>
      </p:sp>
      <p:sp>
        <p:nvSpPr>
          <p:cNvPr id="42" name="Text Placeholder 41"/>
          <p:cNvSpPr>
            <a:spLocks noGrp="1"/>
          </p:cNvSpPr>
          <p:nvPr>
            <p:ph type="body" sz="quarter" idx="17"/>
          </p:nvPr>
        </p:nvSpPr>
        <p:spPr>
          <a:xfrm>
            <a:off x="2514600" y="2266950"/>
            <a:ext cx="6324600" cy="628650"/>
          </a:xfrm>
        </p:spPr>
        <p:txBody>
          <a:bodyPr>
            <a:normAutofit/>
          </a:bodyPr>
          <a:lstStyle/>
          <a:p>
            <a:pPr lvl="1"/>
            <a:r>
              <a:rPr lang="en-US" sz="1400" dirty="0"/>
              <a:t>Manufacturing of easy-digestible forages from wood and plant wastes</a:t>
            </a:r>
            <a:endParaRPr lang="de-DE" sz="1400" dirty="0"/>
          </a:p>
        </p:txBody>
      </p:sp>
      <p:sp>
        <p:nvSpPr>
          <p:cNvPr id="24" name="Regular Pentagon 23"/>
          <p:cNvSpPr/>
          <p:nvPr/>
        </p:nvSpPr>
        <p:spPr>
          <a:xfrm>
            <a:off x="1295400" y="1504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114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8003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8" name="Rechteck 17"/>
          <p:cNvSpPr/>
          <p:nvPr/>
        </p:nvSpPr>
        <p:spPr>
          <a:xfrm>
            <a:off x="3352800" y="0"/>
            <a:ext cx="2362200" cy="369332"/>
          </a:xfrm>
          <a:prstGeom prst="rect">
            <a:avLst/>
          </a:prstGeom>
        </p:spPr>
        <p:txBody>
          <a:bodyPr wrap="square">
            <a:spAutoFit/>
          </a:bodyPr>
          <a:lstStyle/>
          <a:p>
            <a:r>
              <a:rPr lang="en-US" b="1" dirty="0" smtClean="0">
                <a:solidFill>
                  <a:schemeClr val="bg1"/>
                </a:solidFill>
              </a:rPr>
              <a:t>        NASI  Ltd. </a:t>
            </a:r>
            <a:endParaRPr lang="de-DE" dirty="0">
              <a:solidFill>
                <a:schemeClr val="bg1"/>
              </a:solidFill>
            </a:endParaRPr>
          </a:p>
        </p:txBody>
      </p:sp>
      <p:pic>
        <p:nvPicPr>
          <p:cNvPr id="15" name="Рисунок 14" descr="C:\Users\Пользователь\Desktop\Устав NASI Gk\2014-09-06 наси\logo.jpg"/>
          <p:cNvPicPr/>
          <p:nvPr/>
        </p:nvPicPr>
        <p:blipFill>
          <a:blip r:embed="rId3" cstate="print"/>
          <a:srcRect/>
          <a:stretch>
            <a:fillRect/>
          </a:stretch>
        </p:blipFill>
        <p:spPr bwMode="auto">
          <a:xfrm>
            <a:off x="2667000" y="-704850"/>
            <a:ext cx="876300" cy="989118"/>
          </a:xfrm>
          <a:prstGeom prst="rect">
            <a:avLst/>
          </a:prstGeom>
          <a:noFill/>
          <a:ln w="9525">
            <a:noFill/>
            <a:miter lim="800000"/>
            <a:headEnd/>
            <a:tailEnd/>
          </a:ln>
        </p:spPr>
      </p:pic>
      <p:pic>
        <p:nvPicPr>
          <p:cNvPr id="1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5486400" y="-704850"/>
            <a:ext cx="876300" cy="989118"/>
          </a:xfrm>
          <a:prstGeom prst="rect">
            <a:avLst/>
          </a:prstGeom>
          <a:noFill/>
          <a:ln w="9525">
            <a:noFill/>
            <a:miter lim="800000"/>
            <a:headEnd/>
            <a:tailEnd/>
          </a:ln>
        </p:spPr>
      </p:pic>
      <p:pic>
        <p:nvPicPr>
          <p:cNvPr id="19" name="Рисунок 18" descr="C:\Users\Пользователь\Desktop\Устав NASI Gk\2014-09-06 наси\logo.jpg"/>
          <p:cNvPicPr/>
          <p:nvPr/>
        </p:nvPicPr>
        <p:blipFill>
          <a:blip r:embed="rId3" cstate="print"/>
          <a:srcRect/>
          <a:stretch>
            <a:fillRect/>
          </a:stretch>
        </p:blipFill>
        <p:spPr bwMode="auto">
          <a:xfrm>
            <a:off x="41910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5350"/>
            <a:ext cx="7924800" cy="857250"/>
          </a:xfrm>
        </p:spPr>
        <p:txBody>
          <a:bodyPr>
            <a:normAutofit/>
          </a:bodyPr>
          <a:lstStyle/>
          <a:p>
            <a:r>
              <a:rPr lang="en-US" dirty="0" err="1" smtClean="0"/>
              <a:t>Alternetive</a:t>
            </a:r>
            <a:r>
              <a:rPr lang="en-US" dirty="0" smtClean="0"/>
              <a:t> source of energy</a:t>
            </a:r>
            <a:endParaRPr lang="en-US" dirty="0"/>
          </a:p>
        </p:txBody>
      </p:sp>
      <p:sp>
        <p:nvSpPr>
          <p:cNvPr id="4" name="Textfeld 3"/>
          <p:cNvSpPr txBox="1"/>
          <p:nvPr/>
        </p:nvSpPr>
        <p:spPr>
          <a:xfrm>
            <a:off x="914400" y="2114550"/>
            <a:ext cx="7132915" cy="923330"/>
          </a:xfrm>
          <a:prstGeom prst="rect">
            <a:avLst/>
          </a:prstGeom>
          <a:noFill/>
        </p:spPr>
        <p:txBody>
          <a:bodyPr wrap="none" rtlCol="0">
            <a:spAutoFit/>
          </a:bodyPr>
          <a:lstStyle/>
          <a:p>
            <a:r>
              <a:rPr lang="en-US" dirty="0" smtClean="0">
                <a:solidFill>
                  <a:schemeClr val="bg1"/>
                </a:solidFill>
              </a:rPr>
              <a:t>Industrial  electrical  energy  stations  design  and  construction  </a:t>
            </a:r>
          </a:p>
          <a:p>
            <a:r>
              <a:rPr lang="en-US" dirty="0" smtClean="0">
                <a:solidFill>
                  <a:schemeClr val="bg1"/>
                </a:solidFill>
              </a:rPr>
              <a:t>based  on  BIPS  Technologies  for competitive and environmentally </a:t>
            </a:r>
          </a:p>
          <a:p>
            <a:r>
              <a:rPr lang="en-US" dirty="0" smtClean="0">
                <a:solidFill>
                  <a:schemeClr val="bg1"/>
                </a:solidFill>
              </a:rPr>
              <a:t>safe energy generation in binary autonomous power supply system</a:t>
            </a:r>
            <a:endParaRPr lang="de-DE" dirty="0">
              <a:solidFill>
                <a:schemeClr val="bg1"/>
              </a:solidFill>
            </a:endParaRPr>
          </a:p>
        </p:txBody>
      </p:sp>
      <p:sp>
        <p:nvSpPr>
          <p:cNvPr id="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2" name="Rechteck 11"/>
          <p:cNvSpPr/>
          <p:nvPr/>
        </p:nvSpPr>
        <p:spPr>
          <a:xfrm>
            <a:off x="3352800" y="0"/>
            <a:ext cx="22860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1" name="Рисунок 10" descr="C:\Users\Пользователь\Desktop\Устав NASI Gk\2014-09-06 наси\logo.jpg"/>
          <p:cNvPicPr/>
          <p:nvPr/>
        </p:nvPicPr>
        <p:blipFill>
          <a:blip r:embed="rId3" cstate="print"/>
          <a:srcRect/>
          <a:stretch>
            <a:fillRect/>
          </a:stretch>
        </p:blipFill>
        <p:spPr bwMode="auto">
          <a:xfrm>
            <a:off x="2667000" y="-704850"/>
            <a:ext cx="876300" cy="989118"/>
          </a:xfrm>
          <a:prstGeom prst="rect">
            <a:avLst/>
          </a:prstGeom>
          <a:noFill/>
          <a:ln w="9525">
            <a:noFill/>
            <a:miter lim="800000"/>
            <a:headEnd/>
            <a:tailEnd/>
          </a:ln>
        </p:spPr>
      </p:pic>
      <p:pic>
        <p:nvPicPr>
          <p:cNvPr id="13"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5" name="Рисунок 14" descr="C:\Users\Пользователь\Desktop\Устав NASI Gk\2014-09-06 наси\logo.jpg"/>
          <p:cNvPicPr/>
          <p:nvPr/>
        </p:nvPicPr>
        <p:blipFill>
          <a:blip r:embed="rId3" cstate="print"/>
          <a:srcRect/>
          <a:stretch>
            <a:fillRect/>
          </a:stretch>
        </p:blipFill>
        <p:spPr bwMode="auto">
          <a:xfrm>
            <a:off x="5562600" y="-704850"/>
            <a:ext cx="876300" cy="989118"/>
          </a:xfrm>
          <a:prstGeom prst="rect">
            <a:avLst/>
          </a:prstGeom>
          <a:noFill/>
          <a:ln w="9525">
            <a:noFill/>
            <a:miter lim="800000"/>
            <a:headEnd/>
            <a:tailEnd/>
          </a:ln>
        </p:spPr>
      </p:pic>
      <p:pic>
        <p:nvPicPr>
          <p:cNvPr id="16" name="Рисунок 15" descr="C:\Users\Пользователь\Desktop\Устав NASI Gk\2014-09-06 наси\logo.jpg"/>
          <p:cNvPicPr/>
          <p:nvPr/>
        </p:nvPicPr>
        <p:blipFill>
          <a:blip r:embed="rId3" cstate="print"/>
          <a:srcRect/>
          <a:stretch>
            <a:fillRect/>
          </a:stretch>
        </p:blipFill>
        <p:spPr bwMode="auto">
          <a:xfrm>
            <a:off x="43434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04950"/>
            <a:ext cx="6477000" cy="857250"/>
          </a:xfrm>
        </p:spPr>
        <p:txBody>
          <a:bodyPr>
            <a:normAutofit fontScale="90000"/>
          </a:bodyPr>
          <a:lstStyle/>
          <a:p>
            <a:r>
              <a:rPr lang="en-US" dirty="0" smtClean="0"/>
              <a:t>R&amp;D and scientific </a:t>
            </a:r>
            <a:r>
              <a:rPr lang="en-US" dirty="0" err="1" smtClean="0"/>
              <a:t>researce</a:t>
            </a:r>
            <a:r>
              <a:rPr lang="en-US" dirty="0" smtClean="0"/>
              <a:t> </a:t>
            </a:r>
            <a:br>
              <a:rPr lang="en-US" dirty="0" smtClean="0"/>
            </a:br>
            <a:r>
              <a:rPr lang="en-US" dirty="0" smtClean="0"/>
              <a:t>on the stage of completion </a:t>
            </a:r>
            <a:endParaRPr lang="en-US" dirty="0"/>
          </a:p>
        </p:txBody>
      </p:sp>
      <p:sp>
        <p:nvSpPr>
          <p:cNvPr id="4"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5"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0" name="Rechteck 9"/>
          <p:cNvSpPr/>
          <p:nvPr/>
        </p:nvSpPr>
        <p:spPr>
          <a:xfrm>
            <a:off x="3352800" y="0"/>
            <a:ext cx="22098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8" name="Рисунок 7" descr="C:\Users\Пользователь\Desktop\Устав NASI Gk\2014-09-06 наси\logo.jpg"/>
          <p:cNvPicPr/>
          <p:nvPr/>
        </p:nvPicPr>
        <p:blipFill>
          <a:blip r:embed="rId3" cstate="print"/>
          <a:srcRect/>
          <a:stretch>
            <a:fillRect/>
          </a:stretch>
        </p:blipFill>
        <p:spPr bwMode="auto">
          <a:xfrm>
            <a:off x="2743200" y="-704850"/>
            <a:ext cx="876300" cy="989118"/>
          </a:xfrm>
          <a:prstGeom prst="rect">
            <a:avLst/>
          </a:prstGeom>
          <a:noFill/>
          <a:ln w="9525">
            <a:noFill/>
            <a:miter lim="800000"/>
            <a:headEnd/>
            <a:tailEnd/>
          </a:ln>
        </p:spPr>
      </p:pic>
      <p:pic>
        <p:nvPicPr>
          <p:cNvPr id="9"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1" name="Рисунок 10" descr="C:\Users\Пользователь\Desktop\Устав NASI Gk\2014-09-06 наси\logo.jpg"/>
          <p:cNvPicPr/>
          <p:nvPr/>
        </p:nvPicPr>
        <p:blipFill>
          <a:blip r:embed="rId3" cstate="print"/>
          <a:srcRect/>
          <a:stretch>
            <a:fillRect/>
          </a:stretch>
        </p:blipFill>
        <p:spPr bwMode="auto">
          <a:xfrm>
            <a:off x="5562600" y="-704850"/>
            <a:ext cx="876300" cy="989118"/>
          </a:xfrm>
          <a:prstGeom prst="rect">
            <a:avLst/>
          </a:prstGeom>
          <a:noFill/>
          <a:ln w="9525">
            <a:noFill/>
            <a:miter lim="800000"/>
            <a:headEnd/>
            <a:tailEnd/>
          </a:ln>
        </p:spPr>
      </p:pic>
      <p:pic>
        <p:nvPicPr>
          <p:cNvPr id="12" name="Рисунок 11" descr="C:\Users\Пользователь\Desktop\Устав NASI Gk\2014-09-06 наси\logo.jpg"/>
          <p:cNvPicPr/>
          <p:nvPr/>
        </p:nvPicPr>
        <p:blipFill>
          <a:blip r:embed="rId3" cstate="print"/>
          <a:srcRect/>
          <a:stretch>
            <a:fillRect/>
          </a:stretch>
        </p:blipFill>
        <p:spPr bwMode="auto">
          <a:xfrm>
            <a:off x="41910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61950"/>
            <a:ext cx="8229600" cy="857250"/>
          </a:xfrm>
        </p:spPr>
        <p:txBody>
          <a:bodyPr>
            <a:normAutofit/>
          </a:bodyPr>
          <a:lstStyle/>
          <a:p>
            <a:r>
              <a:rPr lang="en-US" sz="2400" dirty="0" smtClean="0"/>
              <a:t>Atomic Layer Deposition –film production II-VI compounds for infrared photo detectors </a:t>
            </a:r>
            <a:r>
              <a:rPr lang="en-US" sz="2400" dirty="0" err="1" smtClean="0"/>
              <a:t>nano</a:t>
            </a:r>
            <a:r>
              <a:rPr lang="en-US" sz="2400" dirty="0" smtClean="0"/>
              <a:t> technology</a:t>
            </a:r>
            <a:endParaRPr lang="en-US" sz="2400" dirty="0"/>
          </a:p>
        </p:txBody>
      </p:sp>
      <p:sp>
        <p:nvSpPr>
          <p:cNvPr id="14" name="Text Placeholder 13"/>
          <p:cNvSpPr>
            <a:spLocks noGrp="1"/>
          </p:cNvSpPr>
          <p:nvPr>
            <p:ph type="body" idx="1"/>
          </p:nvPr>
        </p:nvSpPr>
        <p:spPr/>
        <p:txBody>
          <a:bodyPr/>
          <a:lstStyle/>
          <a:p>
            <a:r>
              <a:rPr lang="en-US" dirty="0" smtClean="0"/>
              <a:t>Nowadays</a:t>
            </a:r>
            <a:endParaRPr lang="en-US" dirty="0"/>
          </a:p>
        </p:txBody>
      </p:sp>
      <p:sp>
        <p:nvSpPr>
          <p:cNvPr id="7" name="Content Placeholder 6"/>
          <p:cNvSpPr>
            <a:spLocks noGrp="1"/>
          </p:cNvSpPr>
          <p:nvPr>
            <p:ph sz="half" idx="2"/>
          </p:nvPr>
        </p:nvSpPr>
        <p:spPr/>
        <p:txBody>
          <a:bodyPr/>
          <a:lstStyle/>
          <a:p>
            <a:r>
              <a:rPr lang="en-US" sz="1200" dirty="0" smtClean="0"/>
              <a:t>there are two technological ways for thin films production in the world. The first way is MBE (molecular beam epitaxial) and CVD (chemical vapor deposition).Both ways are expensive and the samples cost a lot of money too.</a:t>
            </a:r>
          </a:p>
          <a:p>
            <a:endParaRPr lang="en-US" sz="1200" dirty="0" smtClean="0"/>
          </a:p>
          <a:p>
            <a:r>
              <a:rPr lang="en-US" sz="1200" dirty="0" smtClean="0"/>
              <a:t>Thermal imaging technique based on the infrared (IR) band at 3-12 microns wavelength photo detectors usage is very expensive and its production is time consuming, which limits the mass usage, but it is used today in various fields of the economy.</a:t>
            </a:r>
            <a:endParaRPr lang="de-DE" sz="1200" dirty="0" smtClean="0"/>
          </a:p>
          <a:p>
            <a:pPr lvl="3"/>
            <a:endParaRPr lang="en-US" dirty="0" smtClean="0"/>
          </a:p>
        </p:txBody>
      </p:sp>
      <p:sp>
        <p:nvSpPr>
          <p:cNvPr id="15" name="Text Placeholder 14"/>
          <p:cNvSpPr>
            <a:spLocks noGrp="1"/>
          </p:cNvSpPr>
          <p:nvPr>
            <p:ph type="body" sz="quarter" idx="3"/>
          </p:nvPr>
        </p:nvSpPr>
        <p:spPr/>
        <p:txBody>
          <a:bodyPr/>
          <a:lstStyle/>
          <a:p>
            <a:r>
              <a:rPr lang="en-US" dirty="0" smtClean="0"/>
              <a:t>We have designed</a:t>
            </a:r>
            <a:endParaRPr lang="en-US" dirty="0"/>
          </a:p>
        </p:txBody>
      </p:sp>
      <p:sp>
        <p:nvSpPr>
          <p:cNvPr id="9" name="Content Placeholder 8"/>
          <p:cNvSpPr>
            <a:spLocks noGrp="1"/>
          </p:cNvSpPr>
          <p:nvPr>
            <p:ph sz="quarter" idx="4"/>
          </p:nvPr>
        </p:nvSpPr>
        <p:spPr/>
        <p:txBody>
          <a:bodyPr>
            <a:normAutofit/>
          </a:bodyPr>
          <a:lstStyle/>
          <a:p>
            <a:r>
              <a:rPr lang="en-US" sz="1050" dirty="0" smtClean="0"/>
              <a:t>and manufactured high-speed system for the different semiconductor layers synthesis and experimentally obtained film cadmium telluride (</a:t>
            </a:r>
            <a:r>
              <a:rPr lang="en-US" sz="1050" dirty="0" err="1" smtClean="0"/>
              <a:t>CdTe</a:t>
            </a:r>
            <a:r>
              <a:rPr lang="en-US" sz="1050" dirty="0" smtClean="0"/>
              <a:t>) required thickness of a few microns with a smooth shiny surface and studied their basic properties.</a:t>
            </a:r>
            <a:endParaRPr lang="de-DE" sz="1050" dirty="0" smtClean="0"/>
          </a:p>
          <a:p>
            <a:r>
              <a:rPr lang="en-US" sz="1050" dirty="0" smtClean="0"/>
              <a:t>A distinctive feature of our design is its relative simplicity and reliability for molecular deposition combined with unique, patent-protected solution, enabling to eliminate the main drawback of the thin films deposition methods – its low speed. Our solution allows increasing the layers growth rate by more than 10 times.</a:t>
            </a:r>
            <a:endParaRPr lang="de-DE" sz="1050" dirty="0" smtClean="0"/>
          </a:p>
          <a:p>
            <a:r>
              <a:rPr lang="en-US" sz="1050" dirty="0" smtClean="0"/>
              <a:t>The first results about thin film structures will be presented in 1 year. Commercial plant construction for creation layers suitable for use in IR receivers – in 3 years.</a:t>
            </a:r>
            <a:endParaRPr lang="de-DE" sz="105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3638550"/>
            <a:ext cx="3860800" cy="2171700"/>
          </a:xfrm>
          <a:prstGeom prst="rect">
            <a:avLst/>
          </a:prstGeom>
        </p:spPr>
      </p:pic>
      <p:sp>
        <p:nvSpPr>
          <p:cNvPr id="21" name="Rechteck 20"/>
          <p:cNvSpPr/>
          <p:nvPr/>
        </p:nvSpPr>
        <p:spPr>
          <a:xfrm>
            <a:off x="3352800" y="0"/>
            <a:ext cx="20574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1" name="Рисунок 10" descr="C:\Users\Пользователь\Desktop\Устав NASI Gk\2014-09-06 наси\logo.jpg"/>
          <p:cNvPicPr/>
          <p:nvPr/>
        </p:nvPicPr>
        <p:blipFill>
          <a:blip r:embed="rId4" cstate="print"/>
          <a:srcRect/>
          <a:stretch>
            <a:fillRect/>
          </a:stretch>
        </p:blipFill>
        <p:spPr bwMode="auto">
          <a:xfrm>
            <a:off x="2819400" y="-704850"/>
            <a:ext cx="876300" cy="989118"/>
          </a:xfrm>
          <a:prstGeom prst="rect">
            <a:avLst/>
          </a:prstGeom>
          <a:noFill/>
          <a:ln w="9525">
            <a:noFill/>
            <a:miter lim="800000"/>
            <a:headEnd/>
            <a:tailEnd/>
          </a:ln>
        </p:spPr>
      </p:pic>
      <p:pic>
        <p:nvPicPr>
          <p:cNvPr id="12"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3" name="Рисунок 12" descr="C:\Users\Пользователь\Desktop\Устав NASI Gk\2014-09-06 наси\logo.jpg"/>
          <p:cNvPicPr/>
          <p:nvPr/>
        </p:nvPicPr>
        <p:blipFill>
          <a:blip r:embed="rId4" cstate="print"/>
          <a:srcRect/>
          <a:stretch>
            <a:fillRect/>
          </a:stretch>
        </p:blipFill>
        <p:spPr bwMode="auto">
          <a:xfrm>
            <a:off x="5562600" y="-704850"/>
            <a:ext cx="876300" cy="989118"/>
          </a:xfrm>
          <a:prstGeom prst="rect">
            <a:avLst/>
          </a:prstGeom>
          <a:noFill/>
          <a:ln w="9525">
            <a:noFill/>
            <a:miter lim="800000"/>
            <a:headEnd/>
            <a:tailEnd/>
          </a:ln>
        </p:spPr>
      </p:pic>
      <p:pic>
        <p:nvPicPr>
          <p:cNvPr id="17" name="Рисунок 16" descr="C:\Users\Пользователь\Desktop\Устав NASI Gk\2014-09-06 наси\logo.jpg"/>
          <p:cNvPicPr/>
          <p:nvPr/>
        </p:nvPicPr>
        <p:blipFill>
          <a:blip r:embed="rId4" cstate="print"/>
          <a:srcRect/>
          <a:stretch>
            <a:fillRect/>
          </a:stretch>
        </p:blipFill>
        <p:spPr bwMode="auto">
          <a:xfrm>
            <a:off x="5410200" y="4324350"/>
            <a:ext cx="876300" cy="989118"/>
          </a:xfrm>
          <a:prstGeom prst="rect">
            <a:avLst/>
          </a:prstGeom>
          <a:noFill/>
          <a:ln w="9525">
            <a:noFill/>
            <a:miter lim="800000"/>
            <a:headEnd/>
            <a:tailEnd/>
          </a:ln>
        </p:spPr>
      </p:pic>
    </p:spTree>
    <p:extLst>
      <p:ext uri="{BB962C8B-B14F-4D97-AF65-F5344CB8AC3E}">
        <p14:creationId xmlns:p14="http://schemas.microsoft.com/office/powerpoint/2010/main" xmlns="" val="747729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Electronic </a:t>
            </a:r>
            <a:r>
              <a:rPr lang="en-US" sz="2400" dirty="0" err="1" smtClean="0"/>
              <a:t>nano</a:t>
            </a:r>
            <a:r>
              <a:rPr lang="en-US" sz="2400" dirty="0" smtClean="0"/>
              <a:t>-tomography for bitmap electron microscope </a:t>
            </a:r>
            <a:endParaRPr lang="en-US" sz="2400" dirty="0"/>
          </a:p>
        </p:txBody>
      </p:sp>
      <p:sp>
        <p:nvSpPr>
          <p:cNvPr id="14" name="Text Placeholder 13"/>
          <p:cNvSpPr>
            <a:spLocks noGrp="1"/>
          </p:cNvSpPr>
          <p:nvPr>
            <p:ph type="body" idx="1"/>
          </p:nvPr>
        </p:nvSpPr>
        <p:spPr/>
        <p:txBody>
          <a:bodyPr>
            <a:normAutofit fontScale="70000" lnSpcReduction="20000"/>
          </a:bodyPr>
          <a:lstStyle/>
          <a:p>
            <a:r>
              <a:rPr lang="en-US" dirty="0" smtClean="0"/>
              <a:t>Not require any structural changes </a:t>
            </a:r>
            <a:endParaRPr lang="en-US" dirty="0"/>
          </a:p>
        </p:txBody>
      </p:sp>
      <p:sp>
        <p:nvSpPr>
          <p:cNvPr id="7" name="Content Placeholder 6"/>
          <p:cNvSpPr>
            <a:spLocks noGrp="1"/>
          </p:cNvSpPr>
          <p:nvPr>
            <p:ph sz="half" idx="2"/>
          </p:nvPr>
        </p:nvSpPr>
        <p:spPr/>
        <p:txBody>
          <a:bodyPr/>
          <a:lstStyle/>
          <a:p>
            <a:r>
              <a:rPr lang="en-US" sz="1200" dirty="0" smtClean="0"/>
              <a:t>Proposed method implementation does not require any structural changes of the SEM chamber and does not limit device for other purposes usage.</a:t>
            </a:r>
            <a:endParaRPr lang="de-DE" sz="1200" dirty="0" smtClean="0"/>
          </a:p>
          <a:p>
            <a:r>
              <a:rPr lang="en-US" sz="1200" dirty="0" smtClean="0"/>
              <a:t>Tests, carried out on bulk substrates, including silicon and gallium arsenide, with two-layer coating, as well as the model analysis showed the distinguishing possibility between the substrate materials and determine the coating thickness with the depth resolution 10 ... 100 nm.</a:t>
            </a:r>
            <a:endParaRPr lang="de-DE" sz="1200" dirty="0" smtClean="0"/>
          </a:p>
          <a:p>
            <a:r>
              <a:rPr lang="en-US" sz="1200" dirty="0" smtClean="0"/>
              <a:t>Horizontal resolution is dependent on various parameters, including the features of 3D- structure of the sample, and should be considered in relation to a particular system.</a:t>
            </a:r>
            <a:endParaRPr lang="de-DE" sz="1200" dirty="0" smtClean="0"/>
          </a:p>
          <a:p>
            <a:pPr lvl="3"/>
            <a:endParaRPr lang="en-US" dirty="0" smtClean="0"/>
          </a:p>
        </p:txBody>
      </p:sp>
      <p:sp>
        <p:nvSpPr>
          <p:cNvPr id="15" name="Text Placeholder 14"/>
          <p:cNvSpPr>
            <a:spLocks noGrp="1"/>
          </p:cNvSpPr>
          <p:nvPr>
            <p:ph type="body" sz="quarter" idx="3"/>
          </p:nvPr>
        </p:nvSpPr>
        <p:spPr/>
        <p:txBody>
          <a:bodyPr>
            <a:normAutofit/>
          </a:bodyPr>
          <a:lstStyle/>
          <a:p>
            <a:r>
              <a:rPr lang="en-US" sz="1800" dirty="0" smtClean="0"/>
              <a:t>Uniqueness</a:t>
            </a:r>
            <a:endParaRPr lang="en-US" sz="1800" dirty="0"/>
          </a:p>
        </p:txBody>
      </p:sp>
      <p:sp>
        <p:nvSpPr>
          <p:cNvPr id="9" name="Content Placeholder 8"/>
          <p:cNvSpPr>
            <a:spLocks noGrp="1"/>
          </p:cNvSpPr>
          <p:nvPr>
            <p:ph sz="quarter" idx="4"/>
          </p:nvPr>
        </p:nvSpPr>
        <p:spPr/>
        <p:txBody>
          <a:bodyPr>
            <a:normAutofit/>
          </a:bodyPr>
          <a:lstStyle/>
          <a:p>
            <a:r>
              <a:rPr lang="en-US" sz="1200" dirty="0" smtClean="0"/>
              <a:t>Our proposed method is suitable for non-invasive multilayer structures diagnosis, including the layers thickness and density determination, revealing subsurface inclusions of different density materials, quality interconnects, etc.</a:t>
            </a:r>
            <a:endParaRPr lang="de-DE" sz="1200" dirty="0" smtClean="0"/>
          </a:p>
          <a:p>
            <a:r>
              <a:rPr lang="en-US" sz="1200" dirty="0" smtClean="0"/>
              <a:t>The project purpose is to transform the electron microscope in the electronic nano-tomograph with special software.</a:t>
            </a:r>
            <a:endParaRPr lang="de-DE" sz="1200" dirty="0" smtClean="0"/>
          </a:p>
          <a:p>
            <a:r>
              <a:rPr lang="en-US" sz="1200" dirty="0" smtClean="0"/>
              <a:t>Uniqueness is the technology ability to study not only the surface but also the internal structure of an object without destroying it.</a:t>
            </a:r>
            <a:endParaRPr lang="de-DE" sz="12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3638550"/>
            <a:ext cx="3860800" cy="2171700"/>
          </a:xfrm>
          <a:prstGeom prst="rect">
            <a:avLst/>
          </a:prstGeom>
        </p:spPr>
      </p:pic>
      <p:sp>
        <p:nvSpPr>
          <p:cNvPr id="21" name="Rechteck 20"/>
          <p:cNvSpPr/>
          <p:nvPr/>
        </p:nvSpPr>
        <p:spPr>
          <a:xfrm>
            <a:off x="3352800" y="0"/>
            <a:ext cx="23622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1" name="Рисунок 10" descr="C:\Users\Пользователь\Desktop\Устав NASI Gk\2014-09-06 наси\logo.jpg"/>
          <p:cNvPicPr/>
          <p:nvPr/>
        </p:nvPicPr>
        <p:blipFill>
          <a:blip r:embed="rId4" cstate="print"/>
          <a:srcRect/>
          <a:stretch>
            <a:fillRect/>
          </a:stretch>
        </p:blipFill>
        <p:spPr bwMode="auto">
          <a:xfrm>
            <a:off x="2514600" y="-704850"/>
            <a:ext cx="876300" cy="989118"/>
          </a:xfrm>
          <a:prstGeom prst="rect">
            <a:avLst/>
          </a:prstGeom>
          <a:noFill/>
          <a:ln w="9525">
            <a:noFill/>
            <a:miter lim="800000"/>
            <a:headEnd/>
            <a:tailEnd/>
          </a:ln>
        </p:spPr>
      </p:pic>
      <p:pic>
        <p:nvPicPr>
          <p:cNvPr id="12"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3" name="Рисунок 12" descr="C:\Users\Пользователь\Desktop\Устав NASI Gk\2014-09-06 наси\logo.jpg"/>
          <p:cNvPicPr/>
          <p:nvPr/>
        </p:nvPicPr>
        <p:blipFill>
          <a:blip r:embed="rId4" cstate="print"/>
          <a:srcRect/>
          <a:stretch>
            <a:fillRect/>
          </a:stretch>
        </p:blipFill>
        <p:spPr bwMode="auto">
          <a:xfrm>
            <a:off x="5638800" y="-704850"/>
            <a:ext cx="876300" cy="989118"/>
          </a:xfrm>
          <a:prstGeom prst="rect">
            <a:avLst/>
          </a:prstGeom>
          <a:noFill/>
          <a:ln w="9525">
            <a:noFill/>
            <a:miter lim="800000"/>
            <a:headEnd/>
            <a:tailEnd/>
          </a:ln>
        </p:spPr>
      </p:pic>
      <p:pic>
        <p:nvPicPr>
          <p:cNvPr id="17" name="Рисунок 16" descr="C:\Users\Пользователь\Desktop\Устав NASI Gk\2014-09-06 наси\logo.jpg"/>
          <p:cNvPicPr/>
          <p:nvPr/>
        </p:nvPicPr>
        <p:blipFill>
          <a:blip r:embed="rId4" cstate="print"/>
          <a:srcRect/>
          <a:stretch>
            <a:fillRect/>
          </a:stretch>
        </p:blipFill>
        <p:spPr bwMode="auto">
          <a:xfrm>
            <a:off x="5410200" y="4324350"/>
            <a:ext cx="876300" cy="989118"/>
          </a:xfrm>
          <a:prstGeom prst="rect">
            <a:avLst/>
          </a:prstGeom>
          <a:noFill/>
          <a:ln w="9525">
            <a:noFill/>
            <a:miter lim="800000"/>
            <a:headEnd/>
            <a:tailEnd/>
          </a:ln>
        </p:spPr>
      </p:pic>
    </p:spTree>
    <p:extLst>
      <p:ext uri="{BB962C8B-B14F-4D97-AF65-F5344CB8AC3E}">
        <p14:creationId xmlns:p14="http://schemas.microsoft.com/office/powerpoint/2010/main" xmlns="" val="747729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719470813"/>
              </p:ext>
            </p:extLst>
          </p:nvPr>
        </p:nvGraphicFramePr>
        <p:xfrm>
          <a:off x="457200" y="228600"/>
          <a:ext cx="8382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Some of our </a:t>
            </a:r>
            <a:br>
              <a:rPr lang="en-US" dirty="0" smtClean="0"/>
            </a:br>
            <a:r>
              <a:rPr lang="en-US" dirty="0" smtClean="0"/>
              <a:t>projects</a:t>
            </a:r>
            <a:endParaRPr lang="en-US" dirty="0"/>
          </a:p>
        </p:txBody>
      </p:sp>
      <p:sp>
        <p:nvSpPr>
          <p:cNvPr id="4" name="Text Placeholder 3"/>
          <p:cNvSpPr>
            <a:spLocks noGrp="1"/>
          </p:cNvSpPr>
          <p:nvPr>
            <p:ph type="body" sz="half" idx="2"/>
          </p:nvPr>
        </p:nvSpPr>
        <p:spPr/>
        <p:txBody>
          <a:bodyPr>
            <a:normAutofit/>
          </a:bodyPr>
          <a:lstStyle/>
          <a:p>
            <a:pPr lvl="0">
              <a:defRPr/>
            </a:pPr>
            <a:r>
              <a:rPr lang="en-US" dirty="0" smtClean="0"/>
              <a:t>Individual solutions for any environmental improvement and resource saving tasks</a:t>
            </a:r>
          </a:p>
          <a:p>
            <a:endParaRPr lang="en-US" dirty="0" smtClean="0"/>
          </a:p>
          <a:p>
            <a:endParaRPr lang="en-US" dirty="0"/>
          </a:p>
        </p:txBody>
      </p:sp>
      <p:sp>
        <p:nvSpPr>
          <p:cNvPr id="5" name="Textfeld 4"/>
          <p:cNvSpPr txBox="1"/>
          <p:nvPr/>
        </p:nvSpPr>
        <p:spPr>
          <a:xfrm>
            <a:off x="3429000" y="2952751"/>
            <a:ext cx="2209800" cy="307777"/>
          </a:xfrm>
          <a:prstGeom prst="rect">
            <a:avLst/>
          </a:prstGeom>
          <a:noFill/>
        </p:spPr>
        <p:txBody>
          <a:bodyPr wrap="square" rtlCol="0">
            <a:spAutoFit/>
          </a:bodyPr>
          <a:lstStyle/>
          <a:p>
            <a:r>
              <a:rPr lang="en-US" sz="1400" dirty="0" smtClean="0">
                <a:solidFill>
                  <a:schemeClr val="bg1"/>
                </a:solidFill>
              </a:rPr>
              <a:t>LIFE-Program</a:t>
            </a:r>
            <a:r>
              <a:rPr lang="de-DE" sz="1400" dirty="0" smtClean="0">
                <a:solidFill>
                  <a:schemeClr val="bg1"/>
                </a:solidFill>
              </a:rPr>
              <a:t> </a:t>
            </a:r>
            <a:r>
              <a:rPr lang="en-US" sz="1400" dirty="0" smtClean="0">
                <a:solidFill>
                  <a:schemeClr val="bg1"/>
                </a:solidFill>
              </a:rPr>
              <a:t>EEC</a:t>
            </a:r>
            <a:endParaRPr lang="de-DE" dirty="0"/>
          </a:p>
        </p:txBody>
      </p:sp>
      <p:sp>
        <p:nvSpPr>
          <p:cNvPr id="6" name="Textfeld 5"/>
          <p:cNvSpPr txBox="1"/>
          <p:nvPr/>
        </p:nvSpPr>
        <p:spPr>
          <a:xfrm>
            <a:off x="4191000" y="2571750"/>
            <a:ext cx="4114800" cy="307777"/>
          </a:xfrm>
          <a:prstGeom prst="rect">
            <a:avLst/>
          </a:prstGeom>
          <a:noFill/>
        </p:spPr>
        <p:txBody>
          <a:bodyPr wrap="square" rtlCol="0">
            <a:spAutoFit/>
          </a:bodyPr>
          <a:lstStyle/>
          <a:p>
            <a:r>
              <a:rPr lang="en-US" sz="1400" dirty="0" smtClean="0">
                <a:solidFill>
                  <a:schemeClr val="bg1"/>
                </a:solidFill>
              </a:rPr>
              <a:t>The Danish Agency of protection</a:t>
            </a:r>
            <a:r>
              <a:rPr lang="de-DE" sz="1400" dirty="0" smtClean="0">
                <a:solidFill>
                  <a:schemeClr val="bg1"/>
                </a:solidFill>
              </a:rPr>
              <a:t> </a:t>
            </a:r>
            <a:r>
              <a:rPr lang="en-US" sz="1400" dirty="0" smtClean="0">
                <a:solidFill>
                  <a:schemeClr val="bg1"/>
                </a:solidFill>
              </a:rPr>
              <a:t>environment</a:t>
            </a:r>
            <a:endParaRPr lang="de-DE" dirty="0">
              <a:solidFill>
                <a:schemeClr val="bg1"/>
              </a:solidFill>
            </a:endParaRPr>
          </a:p>
        </p:txBody>
      </p:sp>
      <p:sp>
        <p:nvSpPr>
          <p:cNvPr id="7" name="Textfeld 6"/>
          <p:cNvSpPr txBox="1"/>
          <p:nvPr/>
        </p:nvSpPr>
        <p:spPr>
          <a:xfrm>
            <a:off x="4495800" y="666750"/>
            <a:ext cx="1219200" cy="307777"/>
          </a:xfrm>
          <a:prstGeom prst="rect">
            <a:avLst/>
          </a:prstGeom>
          <a:noFill/>
        </p:spPr>
        <p:txBody>
          <a:bodyPr wrap="square" rtlCol="0">
            <a:spAutoFit/>
          </a:bodyPr>
          <a:lstStyle/>
          <a:p>
            <a:r>
              <a:rPr lang="en-US" sz="1400" dirty="0" smtClean="0">
                <a:solidFill>
                  <a:schemeClr val="bg1"/>
                </a:solidFill>
              </a:rPr>
              <a:t>UNO, UNIDO</a:t>
            </a:r>
            <a:endParaRPr lang="de-DE" sz="1400" dirty="0">
              <a:solidFill>
                <a:schemeClr val="bg1"/>
              </a:solidFill>
            </a:endParaRPr>
          </a:p>
        </p:txBody>
      </p:sp>
      <p:sp>
        <p:nvSpPr>
          <p:cNvPr id="8" name="Textfeld 7"/>
          <p:cNvSpPr txBox="1"/>
          <p:nvPr/>
        </p:nvSpPr>
        <p:spPr>
          <a:xfrm>
            <a:off x="2209800" y="1047750"/>
            <a:ext cx="2590800" cy="523220"/>
          </a:xfrm>
          <a:prstGeom prst="rect">
            <a:avLst/>
          </a:prstGeom>
          <a:noFill/>
        </p:spPr>
        <p:txBody>
          <a:bodyPr wrap="square" rtlCol="0">
            <a:spAutoFit/>
          </a:bodyPr>
          <a:lstStyle/>
          <a:p>
            <a:r>
              <a:rPr lang="en-US" sz="1400" dirty="0" smtClean="0">
                <a:solidFill>
                  <a:schemeClr val="bg1"/>
                </a:solidFill>
              </a:rPr>
              <a:t>European Bank</a:t>
            </a:r>
            <a:r>
              <a:rPr lang="de-DE" sz="1400" dirty="0" smtClean="0">
                <a:solidFill>
                  <a:schemeClr val="bg1"/>
                </a:solidFill>
              </a:rPr>
              <a:t> </a:t>
            </a:r>
            <a:r>
              <a:rPr lang="en-US" sz="1400" dirty="0" smtClean="0">
                <a:solidFill>
                  <a:schemeClr val="bg1"/>
                </a:solidFill>
              </a:rPr>
              <a:t>Reconstruction </a:t>
            </a:r>
          </a:p>
          <a:p>
            <a:r>
              <a:rPr lang="en-US" sz="1400" dirty="0" smtClean="0">
                <a:solidFill>
                  <a:schemeClr val="bg1"/>
                </a:solidFill>
              </a:rPr>
              <a:t>and</a:t>
            </a:r>
            <a:r>
              <a:rPr lang="de-DE" sz="1400" dirty="0" smtClean="0">
                <a:solidFill>
                  <a:schemeClr val="bg1"/>
                </a:solidFill>
              </a:rPr>
              <a:t> </a:t>
            </a:r>
            <a:r>
              <a:rPr lang="en-US" sz="1400" dirty="0" smtClean="0">
                <a:solidFill>
                  <a:schemeClr val="bg1"/>
                </a:solidFill>
              </a:rPr>
              <a:t>development</a:t>
            </a:r>
            <a:endParaRPr lang="de-DE" sz="1400" dirty="0">
              <a:solidFill>
                <a:schemeClr val="bg1"/>
              </a:solidFill>
            </a:endParaRPr>
          </a:p>
        </p:txBody>
      </p:sp>
      <p:sp>
        <p:nvSpPr>
          <p:cNvPr id="9" name="Textfeld 8"/>
          <p:cNvSpPr txBox="1"/>
          <p:nvPr/>
        </p:nvSpPr>
        <p:spPr>
          <a:xfrm>
            <a:off x="4800600" y="2190750"/>
            <a:ext cx="4114800" cy="307777"/>
          </a:xfrm>
          <a:prstGeom prst="rect">
            <a:avLst/>
          </a:prstGeom>
          <a:noFill/>
        </p:spPr>
        <p:txBody>
          <a:bodyPr wrap="square" rtlCol="0">
            <a:spAutoFit/>
          </a:bodyPr>
          <a:lstStyle/>
          <a:p>
            <a:r>
              <a:rPr lang="en-US" sz="1400" dirty="0" smtClean="0">
                <a:solidFill>
                  <a:schemeClr val="bg1"/>
                </a:solidFill>
              </a:rPr>
              <a:t>The Danish Agency of protection</a:t>
            </a:r>
            <a:r>
              <a:rPr lang="de-DE" sz="1400" dirty="0" smtClean="0">
                <a:solidFill>
                  <a:schemeClr val="bg1"/>
                </a:solidFill>
              </a:rPr>
              <a:t> </a:t>
            </a:r>
            <a:r>
              <a:rPr lang="en-US" sz="1400" dirty="0" smtClean="0">
                <a:solidFill>
                  <a:schemeClr val="bg1"/>
                </a:solidFill>
              </a:rPr>
              <a:t>environment</a:t>
            </a:r>
            <a:endParaRPr lang="de-DE" dirty="0">
              <a:solidFill>
                <a:schemeClr val="bg1"/>
              </a:solidFill>
            </a:endParaRPr>
          </a:p>
        </p:txBody>
      </p:sp>
      <p:sp>
        <p:nvSpPr>
          <p:cNvPr id="11" name="Rechteck 10"/>
          <p:cNvSpPr/>
          <p:nvPr/>
        </p:nvSpPr>
        <p:spPr>
          <a:xfrm>
            <a:off x="3352800" y="0"/>
            <a:ext cx="24384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3" name="Рисунок 12" descr="C:\Users\Пользователь\Desktop\Устав NASI Gk\2014-09-06 наси\logo.jpg"/>
          <p:cNvPicPr/>
          <p:nvPr/>
        </p:nvPicPr>
        <p:blipFill>
          <a:blip r:embed="rId6" cstate="print"/>
          <a:srcRect/>
          <a:stretch>
            <a:fillRect/>
          </a:stretch>
        </p:blipFill>
        <p:spPr bwMode="auto">
          <a:xfrm>
            <a:off x="2590800" y="-704850"/>
            <a:ext cx="876300" cy="989118"/>
          </a:xfrm>
          <a:prstGeom prst="rect">
            <a:avLst/>
          </a:prstGeom>
          <a:noFill/>
          <a:ln w="9525">
            <a:noFill/>
            <a:miter lim="800000"/>
            <a:headEnd/>
            <a:tailEnd/>
          </a:ln>
        </p:spPr>
      </p:pic>
      <p:pic>
        <p:nvPicPr>
          <p:cNvPr id="14"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5" name="Рисунок 14" descr="C:\Users\Пользователь\Desktop\Устав NASI Gk\2014-09-06 наси\logo.jpg"/>
          <p:cNvPicPr/>
          <p:nvPr/>
        </p:nvPicPr>
        <p:blipFill>
          <a:blip r:embed="rId6" cstate="print"/>
          <a:srcRect/>
          <a:stretch>
            <a:fillRect/>
          </a:stretch>
        </p:blipFill>
        <p:spPr bwMode="auto">
          <a:xfrm>
            <a:off x="5638800" y="-704850"/>
            <a:ext cx="876300" cy="989118"/>
          </a:xfrm>
          <a:prstGeom prst="rect">
            <a:avLst/>
          </a:prstGeom>
          <a:noFill/>
          <a:ln w="9525">
            <a:noFill/>
            <a:miter lim="800000"/>
            <a:headEnd/>
            <a:tailEnd/>
          </a:ln>
        </p:spPr>
      </p:pic>
      <p:pic>
        <p:nvPicPr>
          <p:cNvPr id="16" name="Рисунок 15" descr="C:\Users\Пользователь\Desktop\Устав NASI Gk\2014-09-06 наси\logo.jpg"/>
          <p:cNvPicPr/>
          <p:nvPr/>
        </p:nvPicPr>
        <p:blipFill>
          <a:blip r:embed="rId6" cstate="print"/>
          <a:srcRect/>
          <a:stretch>
            <a:fillRect/>
          </a:stretch>
        </p:blipFill>
        <p:spPr bwMode="auto">
          <a:xfrm>
            <a:off x="44196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2348554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question_direction_pc.png"/>
          <p:cNvPicPr>
            <a:picLocks noChangeAspect="1"/>
          </p:cNvPicPr>
          <p:nvPr/>
        </p:nvPicPr>
        <p:blipFill>
          <a:blip r:embed="rId3" cstate="print"/>
          <a:stretch>
            <a:fillRect/>
          </a:stretch>
        </p:blipFill>
        <p:spPr>
          <a:xfrm>
            <a:off x="1752600" y="800100"/>
            <a:ext cx="5682218" cy="3600450"/>
          </a:xfrm>
          <a:prstGeom prst="rect">
            <a:avLst/>
          </a:prstGeom>
        </p:spPr>
      </p:pic>
      <p:sp>
        <p:nvSpPr>
          <p:cNvPr id="24" name="Text Placeholder 23"/>
          <p:cNvSpPr>
            <a:spLocks noGrp="1"/>
          </p:cNvSpPr>
          <p:nvPr>
            <p:ph type="body" sz="half" idx="2"/>
          </p:nvPr>
        </p:nvSpPr>
        <p:spPr/>
        <p:txBody>
          <a:bodyPr>
            <a:noAutofit/>
          </a:bodyPr>
          <a:lstStyle/>
          <a:p>
            <a:r>
              <a:rPr smtClean="0">
                <a:solidFill>
                  <a:srgbClr val="92D050"/>
                </a:solidFill>
              </a:rPr>
              <a:t>NASI  Ltd.</a:t>
            </a:r>
            <a:endParaRPr lang="en-US" dirty="0" smtClean="0">
              <a:solidFill>
                <a:srgbClr val="92D050"/>
              </a:solidFill>
            </a:endParaRPr>
          </a:p>
          <a:p>
            <a:endParaRPr lang="en-US" dirty="0" smtClean="0">
              <a:solidFill>
                <a:srgbClr val="92D050"/>
              </a:solidFill>
            </a:endParaRPr>
          </a:p>
          <a:p>
            <a:pPr>
              <a:lnSpc>
                <a:spcPct val="120000"/>
              </a:lnSpc>
              <a:spcBef>
                <a:spcPts val="0"/>
              </a:spcBef>
            </a:pPr>
            <a:r>
              <a:rPr lang="de-DE" dirty="0" smtClean="0"/>
              <a:t>e-</a:t>
            </a:r>
            <a:r>
              <a:rPr lang="de-DE" dirty="0" err="1" smtClean="0"/>
              <a:t>mail</a:t>
            </a:r>
            <a:r>
              <a:rPr lang="de-DE" dirty="0" smtClean="0"/>
              <a:t>: </a:t>
            </a:r>
            <a:r>
              <a:rPr lang="de-DE" u="sng" dirty="0" smtClean="0">
                <a:hlinkClick r:id="rId4"/>
              </a:rPr>
              <a:t>nasi.gk@gmail.com</a:t>
            </a:r>
            <a:r>
              <a:rPr lang="de-DE" dirty="0" smtClean="0"/>
              <a:t>    </a:t>
            </a:r>
          </a:p>
          <a:p>
            <a:pPr>
              <a:lnSpc>
                <a:spcPct val="120000"/>
              </a:lnSpc>
              <a:spcBef>
                <a:spcPts val="0"/>
              </a:spcBef>
            </a:pPr>
            <a:r>
              <a:rPr lang="de-DE" dirty="0" smtClean="0"/>
              <a:t>   </a:t>
            </a:r>
          </a:p>
          <a:p>
            <a:pPr>
              <a:lnSpc>
                <a:spcPct val="120000"/>
              </a:lnSpc>
              <a:spcBef>
                <a:spcPts val="0"/>
              </a:spcBef>
            </a:pPr>
            <a:r>
              <a:rPr lang="de-DE" dirty="0" smtClean="0"/>
              <a:t> </a:t>
            </a:r>
            <a:r>
              <a:rPr smtClean="0"/>
              <a:t>tell:   8(4232) 605973, 605977;  </a:t>
            </a:r>
          </a:p>
          <a:p>
            <a:pPr>
              <a:lnSpc>
                <a:spcPct val="120000"/>
              </a:lnSpc>
              <a:spcBef>
                <a:spcPts val="0"/>
              </a:spcBef>
            </a:pPr>
            <a:r>
              <a:rPr smtClean="0"/>
              <a:t>  8 (812)  944-66-18</a:t>
            </a:r>
            <a:endParaRPr lang="ru-RU" dirty="0" smtClean="0"/>
          </a:p>
          <a:p>
            <a:pPr>
              <a:lnSpc>
                <a:spcPct val="120000"/>
              </a:lnSpc>
              <a:spcBef>
                <a:spcPts val="0"/>
              </a:spcBef>
            </a:pPr>
            <a:r>
              <a:rPr lang="en-US" dirty="0" smtClean="0"/>
              <a:t/>
            </a:r>
            <a:br>
              <a:rPr lang="en-US" dirty="0" smtClean="0"/>
            </a:br>
            <a:endParaRPr lang="de-DE" dirty="0" smtClean="0"/>
          </a:p>
        </p:txBody>
      </p:sp>
      <p:sp>
        <p:nvSpPr>
          <p:cNvPr id="5" name="Title 4"/>
          <p:cNvSpPr>
            <a:spLocks noGrp="1"/>
          </p:cNvSpPr>
          <p:nvPr>
            <p:ph type="title"/>
          </p:nvPr>
        </p:nvSpPr>
        <p:spPr>
          <a:xfrm>
            <a:off x="457200" y="1047750"/>
            <a:ext cx="8229600" cy="609600"/>
          </a:xfrm>
        </p:spPr>
        <p:txBody>
          <a:bodyPr>
            <a:normAutofit fontScale="90000"/>
          </a:bodyPr>
          <a:lstStyle/>
          <a:p>
            <a:r>
              <a:rPr lang="en-US" dirty="0" smtClean="0"/>
              <a:t>Questions?</a:t>
            </a:r>
            <a:endParaRPr lang="en-US" dirty="0"/>
          </a:p>
        </p:txBody>
      </p:sp>
      <p:sp>
        <p:nvSpPr>
          <p:cNvPr id="25" name="Text Placeholder 24"/>
          <p:cNvSpPr>
            <a:spLocks noGrp="1"/>
          </p:cNvSpPr>
          <p:nvPr>
            <p:ph type="body" sz="quarter" idx="13"/>
          </p:nvPr>
        </p:nvSpPr>
        <p:spPr>
          <a:xfrm>
            <a:off x="457200" y="1733550"/>
            <a:ext cx="7620000" cy="381000"/>
          </a:xfrm>
        </p:spPr>
        <p:txBody>
          <a:bodyPr>
            <a:normAutofit lnSpcReduction="10000"/>
          </a:bodyPr>
          <a:lstStyle/>
          <a:p>
            <a:r>
              <a:rPr lang="en-US" dirty="0" smtClean="0"/>
              <a:t>We are happy to help you!</a:t>
            </a:r>
            <a:endParaRPr lang="en-US" dirty="0"/>
          </a:p>
        </p:txBody>
      </p:sp>
      <p:pic>
        <p:nvPicPr>
          <p:cNvPr id="11"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296400" y="-628650"/>
            <a:ext cx="827227" cy="874888"/>
          </a:xfrm>
          <a:prstGeom prst="rect">
            <a:avLst/>
          </a:prstGeom>
        </p:spPr>
      </p:pic>
      <p:sp>
        <p:nvSpPr>
          <p:cNvPr id="10" name="TextBox 9"/>
          <p:cNvSpPr txBox="1"/>
          <p:nvPr/>
        </p:nvSpPr>
        <p:spPr>
          <a:xfrm>
            <a:off x="-228600" y="-400050"/>
            <a:ext cx="9906000" cy="1015663"/>
          </a:xfrm>
          <a:prstGeom prst="rect">
            <a:avLst/>
          </a:prstGeom>
          <a:noFill/>
        </p:spPr>
        <p:txBody>
          <a:bodyPr wrap="square" rtlCol="0">
            <a:spAutoFit/>
          </a:bodyPr>
          <a:lstStyle/>
          <a:p>
            <a:pPr algn="ctr"/>
            <a:r>
              <a:rPr lang="en-US" sz="2400" dirty="0" smtClean="0">
                <a:solidFill>
                  <a:schemeClr val="bg1"/>
                </a:solidFill>
              </a:rPr>
              <a:t>Nonstate Academy of Sciences and Innovations  Limited</a:t>
            </a:r>
          </a:p>
          <a:p>
            <a:pPr algn="ctr"/>
            <a:r>
              <a:rPr lang="en-GB" u="sng" dirty="0" smtClean="0">
                <a:solidFill>
                  <a:schemeClr val="bg1"/>
                </a:solidFill>
              </a:rPr>
              <a:t>Suite 11,  111-a  Prospect </a:t>
            </a:r>
            <a:r>
              <a:rPr lang="en-GB" u="sng" dirty="0" err="1" smtClean="0">
                <a:solidFill>
                  <a:schemeClr val="bg1"/>
                </a:solidFill>
              </a:rPr>
              <a:t>Krasnogo</a:t>
            </a:r>
            <a:r>
              <a:rPr lang="en-GB" u="sng" dirty="0" smtClean="0">
                <a:solidFill>
                  <a:schemeClr val="bg1"/>
                </a:solidFill>
              </a:rPr>
              <a:t> </a:t>
            </a:r>
            <a:r>
              <a:rPr lang="en-GB" u="sng" dirty="0" err="1" smtClean="0">
                <a:solidFill>
                  <a:schemeClr val="bg1"/>
                </a:solidFill>
              </a:rPr>
              <a:t>Znameni</a:t>
            </a:r>
            <a:r>
              <a:rPr lang="en-GB" u="sng" dirty="0" smtClean="0">
                <a:solidFill>
                  <a:schemeClr val="bg1"/>
                </a:solidFill>
              </a:rPr>
              <a:t>, Vladivostok, </a:t>
            </a:r>
            <a:r>
              <a:rPr lang="en-GB" u="sng" dirty="0" err="1" smtClean="0">
                <a:solidFill>
                  <a:schemeClr val="bg1"/>
                </a:solidFill>
              </a:rPr>
              <a:t>Primorsky</a:t>
            </a:r>
            <a:r>
              <a:rPr lang="en-GB" u="sng" dirty="0" smtClean="0">
                <a:solidFill>
                  <a:schemeClr val="bg1"/>
                </a:solidFill>
              </a:rPr>
              <a:t> </a:t>
            </a:r>
            <a:r>
              <a:rPr lang="en-US" u="sng" dirty="0" smtClean="0">
                <a:solidFill>
                  <a:schemeClr val="bg1"/>
                </a:solidFill>
              </a:rPr>
              <a:t>Region</a:t>
            </a:r>
            <a:r>
              <a:rPr lang="en-GB" u="sng" dirty="0" smtClean="0">
                <a:solidFill>
                  <a:schemeClr val="bg1"/>
                </a:solidFill>
              </a:rPr>
              <a:t>, 6900</a:t>
            </a:r>
            <a:r>
              <a:rPr lang="en-US" u="sng" dirty="0" smtClean="0">
                <a:solidFill>
                  <a:schemeClr val="bg1"/>
                </a:solidFill>
              </a:rPr>
              <a:t>14</a:t>
            </a:r>
            <a:endParaRPr lang="ru-RU" dirty="0" smtClean="0">
              <a:solidFill>
                <a:schemeClr val="bg1"/>
              </a:solidFill>
            </a:endParaRPr>
          </a:p>
          <a:p>
            <a:pPr algn="ctr"/>
            <a:endParaRPr lang="ru-RU" dirty="0">
              <a:solidFill>
                <a:schemeClr val="bg1"/>
              </a:solidFill>
            </a:endParaRPr>
          </a:p>
        </p:txBody>
      </p:sp>
      <p:pic>
        <p:nvPicPr>
          <p:cNvPr id="9" name="Рисунок 8" descr="C:\Users\Пользователь\Desktop\Устав NASI Gk\2014-09-06 наси\logo.jpg"/>
          <p:cNvPicPr/>
          <p:nvPr/>
        </p:nvPicPr>
        <p:blipFill>
          <a:blip r:embed="rId6" cstate="print"/>
          <a:srcRect/>
          <a:stretch>
            <a:fillRect/>
          </a:stretch>
        </p:blipFill>
        <p:spPr bwMode="auto">
          <a:xfrm>
            <a:off x="-561975" y="-552450"/>
            <a:ext cx="561975" cy="552450"/>
          </a:xfrm>
          <a:prstGeom prst="rect">
            <a:avLst/>
          </a:prstGeom>
          <a:noFill/>
          <a:ln w="9525">
            <a:noFill/>
            <a:miter lim="800000"/>
            <a:headEnd/>
            <a:tailEnd/>
          </a:ln>
        </p:spPr>
      </p:pic>
      <p:pic>
        <p:nvPicPr>
          <p:cNvPr id="12" name="Рисунок 11" descr="C:\Users\Пользователь\Desktop\Устав NASI Gk\2014-09-06 наси\logo.jpg"/>
          <p:cNvPicPr/>
          <p:nvPr/>
        </p:nvPicPr>
        <p:blipFill>
          <a:blip r:embed="rId7" cstate="print"/>
          <a:srcRect/>
          <a:stretch>
            <a:fillRect/>
          </a:stretch>
        </p:blipFill>
        <p:spPr bwMode="auto">
          <a:xfrm>
            <a:off x="1371600" y="4248150"/>
            <a:ext cx="1019175" cy="1047750"/>
          </a:xfrm>
          <a:prstGeom prst="rect">
            <a:avLst/>
          </a:prstGeom>
          <a:noFill/>
          <a:ln w="9525">
            <a:noFill/>
            <a:miter lim="800000"/>
            <a:headEnd/>
            <a:tailEnd/>
          </a:ln>
        </p:spPr>
      </p:pic>
      <p:pic>
        <p:nvPicPr>
          <p:cNvPr id="13" name="Рисунок 12" descr="C:\Users\Пользователь\Desktop\Устав NASI Gk\2014-09-06 наси\logo.jpg"/>
          <p:cNvPicPr/>
          <p:nvPr/>
        </p:nvPicPr>
        <p:blipFill>
          <a:blip r:embed="rId7" cstate="print"/>
          <a:srcRect/>
          <a:stretch>
            <a:fillRect/>
          </a:stretch>
        </p:blipFill>
        <p:spPr bwMode="auto">
          <a:xfrm>
            <a:off x="6553200" y="4248150"/>
            <a:ext cx="1019175" cy="1047750"/>
          </a:xfrm>
          <a:prstGeom prst="rect">
            <a:avLst/>
          </a:prstGeom>
          <a:noFill/>
          <a:ln w="9525">
            <a:noFill/>
            <a:miter lim="800000"/>
            <a:headEnd/>
            <a:tailEnd/>
          </a:ln>
        </p:spPr>
      </p:pic>
      <p:pic>
        <p:nvPicPr>
          <p:cNvPr id="14" name="Рисунок 13"/>
          <p:cNvPicPr/>
          <p:nvPr/>
        </p:nvPicPr>
        <p:blipFill>
          <a:blip r:embed="rId8" cstate="print"/>
          <a:srcRect/>
          <a:stretch>
            <a:fillRect/>
          </a:stretch>
        </p:blipFill>
        <p:spPr bwMode="auto">
          <a:xfrm>
            <a:off x="3581400" y="-704850"/>
            <a:ext cx="2101580" cy="252739"/>
          </a:xfrm>
          <a:prstGeom prst="rect">
            <a:avLst/>
          </a:prstGeom>
          <a:noFill/>
          <a:ln w="9525">
            <a:noFill/>
            <a:miter lim="800000"/>
            <a:headEnd/>
            <a:tailEnd/>
          </a:ln>
        </p:spPr>
      </p:pic>
      <p:pic>
        <p:nvPicPr>
          <p:cNvPr id="15"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30386" y="4400550"/>
            <a:ext cx="827227" cy="874888"/>
          </a:xfrm>
          <a:prstGeom prst="rect">
            <a:avLst/>
          </a:prstGeom>
        </p:spPr>
      </p:pic>
      <p:pic>
        <p:nvPicPr>
          <p:cNvPr id="1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3614" y="4476750"/>
            <a:ext cx="827227" cy="874888"/>
          </a:xfrm>
          <a:prstGeom prst="rect">
            <a:avLst/>
          </a:prstGeom>
        </p:spPr>
      </p:pic>
    </p:spTree>
    <p:extLst>
      <p:ext uri="{BB962C8B-B14F-4D97-AF65-F5344CB8AC3E}">
        <p14:creationId xmlns:p14="http://schemas.microsoft.com/office/powerpoint/2010/main" xmlns="" val="128118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266950"/>
            <a:ext cx="6324600" cy="381000"/>
          </a:xfrm>
        </p:spPr>
        <p:txBody>
          <a:bodyPr>
            <a:normAutofit/>
          </a:bodyPr>
          <a:lstStyle/>
          <a:p>
            <a:pPr lvl="2"/>
            <a:r>
              <a:rPr lang="en-US" sz="1400" dirty="0"/>
              <a:t>Ministry of Economic development of the Russian Federation</a:t>
            </a:r>
          </a:p>
        </p:txBody>
      </p:sp>
      <p:sp>
        <p:nvSpPr>
          <p:cNvPr id="7" name="Title 6"/>
          <p:cNvSpPr>
            <a:spLocks noGrp="1"/>
          </p:cNvSpPr>
          <p:nvPr>
            <p:ph type="title"/>
          </p:nvPr>
        </p:nvSpPr>
        <p:spPr/>
        <p:txBody>
          <a:bodyPr>
            <a:normAutofit/>
          </a:bodyPr>
          <a:lstStyle/>
          <a:p>
            <a:r>
              <a:rPr lang="en-US" sz="3200" dirty="0" smtClean="0"/>
              <a:t>Nonstate   Academy   Sciences   and   Innovations</a:t>
            </a:r>
            <a:endParaRPr lang="en-US" sz="3200" dirty="0"/>
          </a:p>
        </p:txBody>
      </p:sp>
      <p:sp>
        <p:nvSpPr>
          <p:cNvPr id="41" name="Text Placeholder 40"/>
          <p:cNvSpPr>
            <a:spLocks noGrp="1"/>
          </p:cNvSpPr>
          <p:nvPr>
            <p:ph type="body" sz="quarter" idx="16"/>
          </p:nvPr>
        </p:nvSpPr>
        <p:spPr>
          <a:xfrm>
            <a:off x="2514600" y="1352550"/>
            <a:ext cx="6324600" cy="457200"/>
          </a:xfrm>
        </p:spPr>
        <p:txBody>
          <a:bodyPr>
            <a:normAutofit/>
          </a:bodyPr>
          <a:lstStyle/>
          <a:p>
            <a:pPr lvl="2"/>
            <a:r>
              <a:rPr lang="en-US" sz="1400" dirty="0"/>
              <a:t>Association of geological organizations</a:t>
            </a:r>
            <a:endParaRPr lang="en-US" dirty="0"/>
          </a:p>
        </p:txBody>
      </p:sp>
      <p:sp>
        <p:nvSpPr>
          <p:cNvPr id="42" name="Text Placeholder 41"/>
          <p:cNvSpPr>
            <a:spLocks noGrp="1"/>
          </p:cNvSpPr>
          <p:nvPr>
            <p:ph type="body" sz="quarter" idx="17"/>
          </p:nvPr>
        </p:nvSpPr>
        <p:spPr>
          <a:xfrm>
            <a:off x="2514600" y="1733550"/>
            <a:ext cx="6324600" cy="381000"/>
          </a:xfrm>
        </p:spPr>
        <p:txBody>
          <a:bodyPr>
            <a:noAutofit/>
          </a:bodyPr>
          <a:lstStyle/>
          <a:p>
            <a:pPr lvl="2"/>
            <a:r>
              <a:rPr lang="en-US" sz="1200" dirty="0"/>
              <a:t>Advisory Council in the field of scientific innovation in the Consultative Working Group on Cooperation of the Ministry of Industry and Trade of the Czech Republic</a:t>
            </a:r>
          </a:p>
        </p:txBody>
      </p:sp>
      <p:sp>
        <p:nvSpPr>
          <p:cNvPr id="43" name="Text Placeholder 42"/>
          <p:cNvSpPr>
            <a:spLocks noGrp="1"/>
          </p:cNvSpPr>
          <p:nvPr>
            <p:ph type="body" sz="quarter" idx="18"/>
          </p:nvPr>
        </p:nvSpPr>
        <p:spPr>
          <a:xfrm>
            <a:off x="2514600" y="2724150"/>
            <a:ext cx="6324600" cy="304800"/>
          </a:xfrm>
        </p:spPr>
        <p:txBody>
          <a:bodyPr>
            <a:normAutofit/>
          </a:bodyPr>
          <a:lstStyle/>
          <a:p>
            <a:pPr lvl="2"/>
            <a:r>
              <a:rPr lang="en-US" sz="1400" dirty="0" smtClean="0"/>
              <a:t>Member </a:t>
            </a:r>
            <a:r>
              <a:rPr lang="en-US" sz="1400" dirty="0"/>
              <a:t>of the Russian technology platform number 28</a:t>
            </a:r>
          </a:p>
        </p:txBody>
      </p:sp>
      <p:sp>
        <p:nvSpPr>
          <p:cNvPr id="24" name="Regular Pentagon 23"/>
          <p:cNvSpPr/>
          <p:nvPr/>
        </p:nvSpPr>
        <p:spPr>
          <a:xfrm>
            <a:off x="1295400" y="1383150"/>
            <a:ext cx="1219200" cy="27420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809750"/>
            <a:ext cx="1219200" cy="30480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371600" y="2343150"/>
            <a:ext cx="1143000" cy="31230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371600" y="28003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A charted member of </a:t>
            </a:r>
            <a:endParaRPr lang="en-US" dirty="0"/>
          </a:p>
        </p:txBody>
      </p:sp>
      <p:sp>
        <p:nvSpPr>
          <p:cNvPr id="17"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8"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514600" cy="369332"/>
          </a:xfrm>
          <a:prstGeom prst="rect">
            <a:avLst/>
          </a:prstGeom>
        </p:spPr>
        <p:txBody>
          <a:bodyPr wrap="square">
            <a:spAutoFit/>
          </a:bodyPr>
          <a:lstStyle/>
          <a:p>
            <a:r>
              <a:rPr lang="en-US" b="1" dirty="0" smtClean="0">
                <a:solidFill>
                  <a:schemeClr val="bg1"/>
                </a:solidFill>
              </a:rPr>
              <a:t>       NASI  Ltd.  </a:t>
            </a:r>
            <a:endParaRPr lang="de-DE" dirty="0">
              <a:solidFill>
                <a:schemeClr val="bg1"/>
              </a:solidFill>
            </a:endParaRPr>
          </a:p>
        </p:txBody>
      </p:sp>
      <p:sp>
        <p:nvSpPr>
          <p:cNvPr id="22" name="Regular Pentagon 31"/>
          <p:cNvSpPr/>
          <p:nvPr/>
        </p:nvSpPr>
        <p:spPr>
          <a:xfrm>
            <a:off x="1371600" y="32575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5</a:t>
            </a:r>
            <a:endParaRPr lang="en-US" sz="1400" dirty="0">
              <a:solidFill>
                <a:schemeClr val="bg1"/>
              </a:solidFill>
            </a:endParaRPr>
          </a:p>
        </p:txBody>
      </p:sp>
      <p:sp>
        <p:nvSpPr>
          <p:cNvPr id="23" name="Text Placeholder 42"/>
          <p:cNvSpPr txBox="1">
            <a:spLocks/>
          </p:cNvSpPr>
          <p:nvPr/>
        </p:nvSpPr>
        <p:spPr>
          <a:xfrm>
            <a:off x="2514600" y="3181350"/>
            <a:ext cx="6324600" cy="304800"/>
          </a:xfrm>
          <a:prstGeom prst="rect">
            <a:avLst/>
          </a:prstGeom>
        </p:spPr>
        <p:txBody>
          <a:bodyPr vert="horz" lIns="91440" tIns="45720" rIns="91440" bIns="45720" rtlCol="0">
            <a:normAutofit/>
          </a:bodyPr>
          <a:lstStyle/>
          <a:p>
            <a:pPr marL="0" lvl="2">
              <a:spcBef>
                <a:spcPct val="20000"/>
              </a:spcBef>
              <a:defRPr/>
            </a:pPr>
            <a:r>
              <a:rPr lang="en-US" sz="1400" dirty="0" smtClean="0">
                <a:ln w="6350">
                  <a:noFill/>
                </a:ln>
                <a:solidFill>
                  <a:schemeClr val="bg1"/>
                </a:solidFill>
                <a:effectLst>
                  <a:outerShdw blurRad="50800" dist="38100" dir="2700000" algn="tl" rotWithShape="0">
                    <a:prstClr val="black">
                      <a:alpha val="40000"/>
                    </a:prstClr>
                  </a:outerShdw>
                </a:effectLst>
              </a:rPr>
              <a:t>Parliamentary group of creating the Commonwealth of Nations Eurasia - SPSE</a:t>
            </a:r>
            <a:endParaRPr lang="en-US" sz="1400" dirty="0">
              <a:ln w="6350">
                <a:noFill/>
              </a:ln>
              <a:solidFill>
                <a:schemeClr val="bg1"/>
              </a:solidFill>
              <a:effectLst>
                <a:outerShdw blurRad="50800" dist="38100" dir="2700000" algn="tl" rotWithShape="0">
                  <a:prstClr val="black">
                    <a:alpha val="40000"/>
                  </a:prstClr>
                </a:outerShdw>
              </a:effectLst>
            </a:endParaRPr>
          </a:p>
        </p:txBody>
      </p:sp>
      <p:pic>
        <p:nvPicPr>
          <p:cNvPr id="20"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8600" y="-704850"/>
            <a:ext cx="827227" cy="874888"/>
          </a:xfrm>
          <a:prstGeom prst="rect">
            <a:avLst/>
          </a:prstGeom>
        </p:spPr>
      </p:pic>
      <p:pic>
        <p:nvPicPr>
          <p:cNvPr id="26" name="Рисунок 25" descr="C:\Users\Пользователь\Desktop\Устав NASI Gk\2014-09-06 наси\logo.jpg"/>
          <p:cNvPicPr/>
          <p:nvPr/>
        </p:nvPicPr>
        <p:blipFill>
          <a:blip r:embed="rId4" cstate="print"/>
          <a:srcRect/>
          <a:stretch>
            <a:fillRect/>
          </a:stretch>
        </p:blipFill>
        <p:spPr bwMode="auto">
          <a:xfrm>
            <a:off x="5562600" y="-704850"/>
            <a:ext cx="876300" cy="989118"/>
          </a:xfrm>
          <a:prstGeom prst="rect">
            <a:avLst/>
          </a:prstGeom>
          <a:noFill/>
          <a:ln w="9525">
            <a:noFill/>
            <a:miter lim="800000"/>
            <a:headEnd/>
            <a:tailEnd/>
          </a:ln>
        </p:spPr>
      </p:pic>
      <p:pic>
        <p:nvPicPr>
          <p:cNvPr id="27" name="Рисунок 26" descr="C:\Users\Пользователь\Desktop\Устав NASI Gk\2014-09-06 наси\logo.jpg"/>
          <p:cNvPicPr/>
          <p:nvPr/>
        </p:nvPicPr>
        <p:blipFill>
          <a:blip r:embed="rId4" cstate="print"/>
          <a:srcRect/>
          <a:stretch>
            <a:fillRect/>
          </a:stretch>
        </p:blipFill>
        <p:spPr bwMode="auto">
          <a:xfrm>
            <a:off x="2667000" y="-704850"/>
            <a:ext cx="876300" cy="989118"/>
          </a:xfrm>
          <a:prstGeom prst="rect">
            <a:avLst/>
          </a:prstGeom>
          <a:noFill/>
          <a:ln w="9525">
            <a:noFill/>
            <a:miter lim="800000"/>
            <a:headEnd/>
            <a:tailEnd/>
          </a:ln>
        </p:spPr>
      </p:pic>
      <p:pic>
        <p:nvPicPr>
          <p:cNvPr id="28" name="Рисунок 27" descr="C:\Users\Пользователь\Desktop\Устав NASI Gk\2014-09-06 наси\logo.jpg"/>
          <p:cNvPicPr/>
          <p:nvPr/>
        </p:nvPicPr>
        <p:blipFill>
          <a:blip r:embed="rId4" cstate="print"/>
          <a:srcRect/>
          <a:stretch>
            <a:fillRect/>
          </a:stretch>
        </p:blipFill>
        <p:spPr bwMode="auto">
          <a:xfrm>
            <a:off x="44196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67150"/>
            <a:ext cx="3313115" cy="742950"/>
          </a:xfrm>
        </p:spPr>
        <p:txBody>
          <a:bodyPr>
            <a:normAutofit fontScale="90000"/>
          </a:bodyPr>
          <a:lstStyle/>
          <a:p>
            <a:r>
              <a:rPr lang="en-US" dirty="0" smtClean="0"/>
              <a:t>HIGH QUALITY</a:t>
            </a:r>
            <a:br>
              <a:rPr lang="en-US" dirty="0" smtClean="0"/>
            </a:br>
            <a:r>
              <a:rPr lang="en-US" dirty="0" smtClean="0"/>
              <a:t> BEST  PRICE-PERFORMANCE RATIO</a:t>
            </a:r>
            <a:endParaRPr lang="en-US" dirty="0"/>
          </a:p>
        </p:txBody>
      </p:sp>
      <p:sp>
        <p:nvSpPr>
          <p:cNvPr id="4" name="Text Placeholder 3"/>
          <p:cNvSpPr>
            <a:spLocks noGrp="1"/>
          </p:cNvSpPr>
          <p:nvPr>
            <p:ph type="body" sz="half" idx="2"/>
          </p:nvPr>
        </p:nvSpPr>
        <p:spPr>
          <a:xfrm>
            <a:off x="4572000" y="3943350"/>
            <a:ext cx="4191000" cy="765572"/>
          </a:xfrm>
        </p:spPr>
        <p:txBody>
          <a:bodyPr>
            <a:normAutofit/>
          </a:bodyPr>
          <a:lstStyle/>
          <a:p>
            <a:r>
              <a:rPr lang="en-US" dirty="0" smtClean="0"/>
              <a:t>Individual solutions for any environmental improvement and resource saving tasks</a:t>
            </a:r>
          </a:p>
          <a:p>
            <a:endParaRPr lang="en-US" dirty="0" smtClean="0"/>
          </a:p>
          <a:p>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xmlns="" val="3123155917"/>
              </p:ext>
            </p:extLst>
          </p:nvPr>
        </p:nvGraphicFramePr>
        <p:xfrm>
          <a:off x="1066800" y="457200"/>
          <a:ext cx="7473950" cy="333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14800" y="1581150"/>
            <a:ext cx="1284427" cy="1358429"/>
          </a:xfrm>
          <a:prstGeom prst="rect">
            <a:avLst/>
          </a:prstGeom>
        </p:spPr>
      </p:pic>
      <p:sp>
        <p:nvSpPr>
          <p:cNvPr id="9" name="Rechteck 8"/>
          <p:cNvSpPr/>
          <p:nvPr/>
        </p:nvSpPr>
        <p:spPr>
          <a:xfrm>
            <a:off x="3505200" y="0"/>
            <a:ext cx="2133600" cy="369332"/>
          </a:xfrm>
          <a:prstGeom prst="rect">
            <a:avLst/>
          </a:prstGeom>
        </p:spPr>
        <p:txBody>
          <a:bodyPr wrap="square">
            <a:spAutoFit/>
          </a:bodyPr>
          <a:lstStyle/>
          <a:p>
            <a:r>
              <a:rPr lang="en-US" b="1" dirty="0" smtClean="0">
                <a:solidFill>
                  <a:schemeClr val="bg1"/>
                </a:solidFill>
              </a:rPr>
              <a:t>       NASI  Ltd. </a:t>
            </a:r>
            <a:endParaRPr lang="de-DE" dirty="0">
              <a:solidFill>
                <a:schemeClr val="bg1"/>
              </a:solidFill>
            </a:endParaRPr>
          </a:p>
        </p:txBody>
      </p:sp>
      <p:pic>
        <p:nvPicPr>
          <p:cNvPr id="8" name="Рисунок 7" descr="C:\Users\Пользователь\Desktop\Устав NASI Gk\2014-09-06 наси\logo.jpg"/>
          <p:cNvPicPr/>
          <p:nvPr/>
        </p:nvPicPr>
        <p:blipFill>
          <a:blip r:embed="rId8" cstate="print"/>
          <a:srcRect/>
          <a:stretch>
            <a:fillRect/>
          </a:stretch>
        </p:blipFill>
        <p:spPr bwMode="auto">
          <a:xfrm>
            <a:off x="2743200" y="-704850"/>
            <a:ext cx="876300" cy="989118"/>
          </a:xfrm>
          <a:prstGeom prst="rect">
            <a:avLst/>
          </a:prstGeom>
          <a:noFill/>
          <a:ln w="9525">
            <a:noFill/>
            <a:miter lim="800000"/>
            <a:headEnd/>
            <a:tailEnd/>
          </a:ln>
        </p:spPr>
      </p:pic>
      <p:pic>
        <p:nvPicPr>
          <p:cNvPr id="11" name="Picture 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191000" y="-704850"/>
            <a:ext cx="827227" cy="874888"/>
          </a:xfrm>
          <a:prstGeom prst="rect">
            <a:avLst/>
          </a:prstGeom>
        </p:spPr>
      </p:pic>
      <p:pic>
        <p:nvPicPr>
          <p:cNvPr id="12" name="Рисунок 11" descr="C:\Users\Пользователь\Desktop\Устав NASI Gk\2014-09-06 наси\logo.jpg"/>
          <p:cNvPicPr/>
          <p:nvPr/>
        </p:nvPicPr>
        <p:blipFill>
          <a:blip r:embed="rId8" cstate="print"/>
          <a:srcRect/>
          <a:stretch>
            <a:fillRect/>
          </a:stretch>
        </p:blipFill>
        <p:spPr bwMode="auto">
          <a:xfrm>
            <a:off x="5562600" y="-704850"/>
            <a:ext cx="876300" cy="989118"/>
          </a:xfrm>
          <a:prstGeom prst="rect">
            <a:avLst/>
          </a:prstGeom>
          <a:noFill/>
          <a:ln w="9525">
            <a:noFill/>
            <a:miter lim="800000"/>
            <a:headEnd/>
            <a:tailEnd/>
          </a:ln>
        </p:spPr>
      </p:pic>
      <p:pic>
        <p:nvPicPr>
          <p:cNvPr id="13" name="Рисунок 12" descr="C:\Users\Пользователь\Desktop\Устав NASI Gk\2014-09-06 наси\logo.jpg"/>
          <p:cNvPicPr/>
          <p:nvPr/>
        </p:nvPicPr>
        <p:blipFill>
          <a:blip r:embed="rId8" cstate="print"/>
          <a:srcRect/>
          <a:stretch>
            <a:fillRect/>
          </a:stretch>
        </p:blipFill>
        <p:spPr bwMode="auto">
          <a:xfrm>
            <a:off x="44196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248911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4950"/>
            <a:ext cx="7924800" cy="857250"/>
          </a:xfrm>
        </p:spPr>
        <p:txBody>
          <a:bodyPr>
            <a:normAutofit fontScale="90000"/>
          </a:bodyPr>
          <a:lstStyle/>
          <a:p>
            <a:r>
              <a:rPr lang="en-US" dirty="0" smtClean="0"/>
              <a:t>Environmental and resource saving innovative technology</a:t>
            </a:r>
            <a:endParaRPr lang="en-US" dirty="0"/>
          </a:p>
        </p:txBody>
      </p:sp>
      <p:sp>
        <p:nvSpPr>
          <p:cNvPr id="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4" name="Rechteck 13"/>
          <p:cNvSpPr/>
          <p:nvPr/>
        </p:nvSpPr>
        <p:spPr>
          <a:xfrm>
            <a:off x="3352800" y="0"/>
            <a:ext cx="22860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7" name="Рисунок 6" descr="C:\Users\Пользователь\Desktop\Устав NASI Gk\2014-09-06 наси\logo.jpg"/>
          <p:cNvPicPr/>
          <p:nvPr/>
        </p:nvPicPr>
        <p:blipFill>
          <a:blip r:embed="rId3" cstate="print"/>
          <a:srcRect/>
          <a:stretch>
            <a:fillRect/>
          </a:stretch>
        </p:blipFill>
        <p:spPr bwMode="auto">
          <a:xfrm>
            <a:off x="2514600" y="-704850"/>
            <a:ext cx="876300" cy="989118"/>
          </a:xfrm>
          <a:prstGeom prst="rect">
            <a:avLst/>
          </a:prstGeom>
          <a:noFill/>
          <a:ln w="9525">
            <a:noFill/>
            <a:miter lim="800000"/>
            <a:headEnd/>
            <a:tailEnd/>
          </a:ln>
        </p:spPr>
      </p:pic>
      <p:pic>
        <p:nvPicPr>
          <p:cNvPr id="11"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8600" y="-704850"/>
            <a:ext cx="827227" cy="874888"/>
          </a:xfrm>
          <a:prstGeom prst="rect">
            <a:avLst/>
          </a:prstGeom>
        </p:spPr>
      </p:pic>
      <p:pic>
        <p:nvPicPr>
          <p:cNvPr id="12" name="Рисунок 11" descr="C:\Users\Пользователь\Desktop\Устав NASI Gk\2014-09-06 наси\logo.jpg"/>
          <p:cNvPicPr/>
          <p:nvPr/>
        </p:nvPicPr>
        <p:blipFill>
          <a:blip r:embed="rId3" cstate="print"/>
          <a:srcRect/>
          <a:stretch>
            <a:fillRect/>
          </a:stretch>
        </p:blipFill>
        <p:spPr bwMode="auto">
          <a:xfrm>
            <a:off x="5486400" y="-704850"/>
            <a:ext cx="876300" cy="989118"/>
          </a:xfrm>
          <a:prstGeom prst="rect">
            <a:avLst/>
          </a:prstGeom>
          <a:noFill/>
          <a:ln w="9525">
            <a:noFill/>
            <a:miter lim="800000"/>
            <a:headEnd/>
            <a:tailEnd/>
          </a:ln>
        </p:spPr>
      </p:pic>
      <p:pic>
        <p:nvPicPr>
          <p:cNvPr id="13" name="Рисунок 12" descr="C:\Users\Пользователь\Desktop\Устав NASI Gk\2014-09-06 наси\logo.jpg"/>
          <p:cNvPicPr/>
          <p:nvPr/>
        </p:nvPicPr>
        <p:blipFill>
          <a:blip r:embed="rId3" cstate="print"/>
          <a:srcRect/>
          <a:stretch>
            <a:fillRect/>
          </a:stretch>
        </p:blipFill>
        <p:spPr bwMode="auto">
          <a:xfrm>
            <a:off x="42672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952750"/>
            <a:ext cx="6324600" cy="628650"/>
          </a:xfrm>
        </p:spPr>
        <p:txBody>
          <a:bodyPr>
            <a:normAutofit fontScale="70000" lnSpcReduction="20000"/>
          </a:bodyPr>
          <a:lstStyle/>
          <a:p>
            <a:pPr lvl="2"/>
            <a:r>
              <a:rPr lang="en-US" dirty="0"/>
              <a:t>Natural  surface  water  rehabilitation  (anthropogenic  pressure  decrease and  green scum prevention by reducing the cyan bacteria population and blocking contaminated bed silt</a:t>
            </a:r>
            <a:r>
              <a:rPr lang="en-US" dirty="0" smtClean="0"/>
              <a:t>)</a:t>
            </a:r>
            <a:endParaRPr lang="de-DE" dirty="0"/>
          </a:p>
          <a:p>
            <a:endParaRPr lang="en-US" dirty="0"/>
          </a:p>
        </p:txBody>
      </p:sp>
      <p:sp>
        <p:nvSpPr>
          <p:cNvPr id="7" name="Title 6"/>
          <p:cNvSpPr>
            <a:spLocks noGrp="1"/>
          </p:cNvSpPr>
          <p:nvPr>
            <p:ph type="title"/>
          </p:nvPr>
        </p:nvSpPr>
        <p:spPr/>
        <p:txBody>
          <a:bodyPr>
            <a:normAutofit/>
          </a:bodyPr>
          <a:lstStyle/>
          <a:p>
            <a:r>
              <a:rPr lang="en-US" dirty="0" smtClean="0"/>
              <a:t>Contaminated water treatment </a:t>
            </a:r>
            <a:endParaRPr lang="en-US" dirty="0"/>
          </a:p>
        </p:txBody>
      </p:sp>
      <p:sp>
        <p:nvSpPr>
          <p:cNvPr id="41" name="Text Placeholder 40"/>
          <p:cNvSpPr>
            <a:spLocks noGrp="1"/>
          </p:cNvSpPr>
          <p:nvPr>
            <p:ph type="body" sz="quarter" idx="16"/>
          </p:nvPr>
        </p:nvSpPr>
        <p:spPr>
          <a:xfrm>
            <a:off x="2514600" y="1428750"/>
            <a:ext cx="6324600" cy="628650"/>
          </a:xfrm>
        </p:spPr>
        <p:txBody>
          <a:bodyPr>
            <a:normAutofit fontScale="70000" lnSpcReduction="20000"/>
          </a:bodyPr>
          <a:lstStyle/>
          <a:p>
            <a:pPr lvl="2"/>
            <a:r>
              <a:rPr lang="en-US" dirty="0"/>
              <a:t>Industrial wastewater (contaminated with heavy metals) treatment with environmentally harmless sediment production in the form of artificial rocks– anthropogenic fortified </a:t>
            </a:r>
            <a:r>
              <a:rPr lang="en-US" dirty="0" smtClean="0"/>
              <a:t>soils</a:t>
            </a:r>
            <a:endParaRPr lang="de-DE" dirty="0"/>
          </a:p>
          <a:p>
            <a:endParaRPr lang="en-US" dirty="0"/>
          </a:p>
        </p:txBody>
      </p:sp>
      <p:sp>
        <p:nvSpPr>
          <p:cNvPr id="42" name="Text Placeholder 41"/>
          <p:cNvSpPr>
            <a:spLocks noGrp="1"/>
          </p:cNvSpPr>
          <p:nvPr>
            <p:ph type="body" sz="quarter" idx="17"/>
          </p:nvPr>
        </p:nvSpPr>
        <p:spPr>
          <a:xfrm>
            <a:off x="2514600" y="2190750"/>
            <a:ext cx="6324600" cy="628650"/>
          </a:xfrm>
        </p:spPr>
        <p:txBody>
          <a:bodyPr>
            <a:normAutofit/>
          </a:bodyPr>
          <a:lstStyle/>
          <a:p>
            <a:pPr lvl="2"/>
            <a:r>
              <a:rPr lang="en-US" sz="1500" dirty="0"/>
              <a:t>Dynamic cleaning storm drains at mountainous and coastal </a:t>
            </a:r>
            <a:r>
              <a:rPr lang="en-US" sz="1500" dirty="0" smtClean="0"/>
              <a:t>areas</a:t>
            </a:r>
            <a:endParaRPr lang="de-DE" sz="1500" dirty="0"/>
          </a:p>
          <a:p>
            <a:endParaRPr lang="en-US" dirty="0"/>
          </a:p>
        </p:txBody>
      </p:sp>
      <p:sp>
        <p:nvSpPr>
          <p:cNvPr id="8"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24" name="Regular Pentagon 23"/>
          <p:cNvSpPr/>
          <p:nvPr/>
        </p:nvSpPr>
        <p:spPr>
          <a:xfrm>
            <a:off x="1295400" y="1581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 1</a:t>
            </a:r>
            <a:endParaRPr lang="en-US" sz="1400" dirty="0">
              <a:solidFill>
                <a:schemeClr val="bg1"/>
              </a:solidFill>
            </a:endParaRPr>
          </a:p>
        </p:txBody>
      </p:sp>
      <p:sp>
        <p:nvSpPr>
          <p:cNvPr id="25" name="Regular Pentagon 24"/>
          <p:cNvSpPr/>
          <p:nvPr/>
        </p:nvSpPr>
        <p:spPr>
          <a:xfrm>
            <a:off x="1295400" y="22669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9527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 3</a:t>
            </a:r>
            <a:endParaRPr lang="en-US" sz="1400" dirty="0">
              <a:solidFill>
                <a:schemeClr val="bg1"/>
              </a:solidFill>
            </a:endParaRPr>
          </a:p>
        </p:txBody>
      </p:sp>
      <p:sp>
        <p:nvSpPr>
          <p:cNvPr id="16"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7"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0" name="Rechteck 19"/>
          <p:cNvSpPr/>
          <p:nvPr/>
        </p:nvSpPr>
        <p:spPr>
          <a:xfrm>
            <a:off x="3352800" y="0"/>
            <a:ext cx="22860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5" name="Рисунок 14" descr="C:\Users\Пользователь\Desktop\Устав NASI Gk\2014-09-06 наси\logo.jpg"/>
          <p:cNvPicPr/>
          <p:nvPr/>
        </p:nvPicPr>
        <p:blipFill>
          <a:blip r:embed="rId3" cstate="print"/>
          <a:srcRect/>
          <a:stretch>
            <a:fillRect/>
          </a:stretch>
        </p:blipFill>
        <p:spPr bwMode="auto">
          <a:xfrm>
            <a:off x="2743200" y="-704850"/>
            <a:ext cx="876300" cy="989118"/>
          </a:xfrm>
          <a:prstGeom prst="rect">
            <a:avLst/>
          </a:prstGeom>
          <a:noFill/>
          <a:ln w="9525">
            <a:noFill/>
            <a:miter lim="800000"/>
            <a:headEnd/>
            <a:tailEnd/>
          </a:ln>
        </p:spPr>
      </p:pic>
      <p:pic>
        <p:nvPicPr>
          <p:cNvPr id="18"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9" name="Рисунок 18" descr="C:\Users\Пользователь\Desktop\Устав NASI Gk\2014-09-06 наси\logo.jpg"/>
          <p:cNvPicPr/>
          <p:nvPr/>
        </p:nvPicPr>
        <p:blipFill>
          <a:blip r:embed="rId3" cstate="print"/>
          <a:srcRect/>
          <a:stretch>
            <a:fillRect/>
          </a:stretch>
        </p:blipFill>
        <p:spPr bwMode="auto">
          <a:xfrm>
            <a:off x="5486400" y="-704850"/>
            <a:ext cx="876300" cy="989118"/>
          </a:xfrm>
          <a:prstGeom prst="rect">
            <a:avLst/>
          </a:prstGeom>
          <a:noFill/>
          <a:ln w="9525">
            <a:noFill/>
            <a:miter lim="800000"/>
            <a:headEnd/>
            <a:tailEnd/>
          </a:ln>
        </p:spPr>
      </p:pic>
      <p:pic>
        <p:nvPicPr>
          <p:cNvPr id="21" name="Рисунок 20" descr="C:\Users\Пользователь\Desktop\Устав NASI Gk\2014-09-06 наси\logo.jpg"/>
          <p:cNvPicPr/>
          <p:nvPr/>
        </p:nvPicPr>
        <p:blipFill>
          <a:blip r:embed="rId3" cstate="print"/>
          <a:srcRect/>
          <a:stretch>
            <a:fillRect/>
          </a:stretch>
        </p:blipFill>
        <p:spPr bwMode="auto">
          <a:xfrm>
            <a:off x="42672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554050"/>
            <a:ext cx="6324600" cy="628650"/>
          </a:xfrm>
        </p:spPr>
        <p:txBody>
          <a:bodyPr>
            <a:normAutofit fontScale="70000" lnSpcReduction="20000"/>
          </a:bodyPr>
          <a:lstStyle/>
          <a:p>
            <a:pPr lvl="2"/>
            <a:r>
              <a:rPr lang="en-US" dirty="0"/>
              <a:t>Liquid  slurries  produced  in  technological  cycles  of  metallurgical,  mining  and  bauxite productions, accelerated deposition (separation) </a:t>
            </a:r>
            <a:r>
              <a:rPr lang="en-US" dirty="0" smtClean="0"/>
              <a:t>technology</a:t>
            </a:r>
            <a:endParaRPr lang="en-US" dirty="0"/>
          </a:p>
        </p:txBody>
      </p:sp>
      <p:sp>
        <p:nvSpPr>
          <p:cNvPr id="7" name="Title 6"/>
          <p:cNvSpPr>
            <a:spLocks noGrp="1"/>
          </p:cNvSpPr>
          <p:nvPr>
            <p:ph type="title"/>
          </p:nvPr>
        </p:nvSpPr>
        <p:spPr/>
        <p:txBody>
          <a:bodyPr/>
          <a:lstStyle/>
          <a:p>
            <a:r>
              <a:rPr lang="en-US" dirty="0" smtClean="0"/>
              <a:t>Recycling</a:t>
            </a:r>
            <a:endParaRPr lang="en-US" dirty="0"/>
          </a:p>
        </p:txBody>
      </p:sp>
      <p:sp>
        <p:nvSpPr>
          <p:cNvPr id="41" name="Text Placeholder 40"/>
          <p:cNvSpPr>
            <a:spLocks noGrp="1"/>
          </p:cNvSpPr>
          <p:nvPr>
            <p:ph type="body" sz="quarter" idx="16"/>
          </p:nvPr>
        </p:nvSpPr>
        <p:spPr>
          <a:xfrm>
            <a:off x="2514600" y="1352550"/>
            <a:ext cx="6324600" cy="628650"/>
          </a:xfrm>
        </p:spPr>
        <p:txBody>
          <a:bodyPr>
            <a:normAutofit/>
          </a:bodyPr>
          <a:lstStyle/>
          <a:p>
            <a:pPr lvl="2"/>
            <a:r>
              <a:rPr lang="en-US" sz="1400" dirty="0"/>
              <a:t>Viscoplastic and solid wastes dispersion disposal and recycling during building materials production with remediation of </a:t>
            </a:r>
            <a:r>
              <a:rPr lang="en-US" sz="1400" dirty="0" smtClean="0"/>
              <a:t>soils</a:t>
            </a:r>
            <a:endParaRPr lang="de-DE" sz="1400" dirty="0"/>
          </a:p>
          <a:p>
            <a:endParaRPr lang="en-US" dirty="0"/>
          </a:p>
        </p:txBody>
      </p:sp>
      <p:sp>
        <p:nvSpPr>
          <p:cNvPr id="42" name="Text Placeholder 41"/>
          <p:cNvSpPr>
            <a:spLocks noGrp="1"/>
          </p:cNvSpPr>
          <p:nvPr>
            <p:ph type="body" sz="quarter" idx="17"/>
          </p:nvPr>
        </p:nvSpPr>
        <p:spPr>
          <a:xfrm>
            <a:off x="2514600" y="1953300"/>
            <a:ext cx="6324600" cy="628650"/>
          </a:xfrm>
        </p:spPr>
        <p:txBody>
          <a:bodyPr>
            <a:normAutofit fontScale="70000" lnSpcReduction="20000"/>
          </a:bodyPr>
          <a:lstStyle/>
          <a:p>
            <a:pPr lvl="2"/>
            <a:r>
              <a:rPr lang="en-US" dirty="0"/>
              <a:t>Recultivation technology to improve the unfavorable areas (industrial areas, landfills, crude oil contaminated sites) and industrial municipal waste </a:t>
            </a:r>
            <a:r>
              <a:rPr lang="en-US" dirty="0" smtClean="0"/>
              <a:t>storages</a:t>
            </a:r>
            <a:endParaRPr lang="en-US" dirty="0"/>
          </a:p>
        </p:txBody>
      </p:sp>
      <p:sp>
        <p:nvSpPr>
          <p:cNvPr id="43" name="Text Placeholder 42"/>
          <p:cNvSpPr>
            <a:spLocks noGrp="1"/>
          </p:cNvSpPr>
          <p:nvPr>
            <p:ph type="body" sz="quarter" idx="18"/>
          </p:nvPr>
        </p:nvSpPr>
        <p:spPr>
          <a:xfrm>
            <a:off x="2514600" y="3154800"/>
            <a:ext cx="6324600" cy="628650"/>
          </a:xfrm>
        </p:spPr>
        <p:txBody>
          <a:bodyPr>
            <a:normAutofit fontScale="85000" lnSpcReduction="10000"/>
          </a:bodyPr>
          <a:lstStyle/>
          <a:p>
            <a:pPr lvl="0"/>
            <a:r>
              <a:rPr lang="en-US" dirty="0" smtClean="0"/>
              <a:t>Saturated  salt  solutions  and  technological  tails  neutralization  after  water  treatment  by reverse osmosis and membrane technologies</a:t>
            </a:r>
            <a:endParaRPr lang="en-US"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7"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8"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5908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9" name="Рисунок 18" descr="C:\Users\Пользователь\Desktop\Устав NASI Gk\2014-09-06 наси\logo.jpg"/>
          <p:cNvPicPr/>
          <p:nvPr/>
        </p:nvPicPr>
        <p:blipFill>
          <a:blip r:embed="rId3" cstate="print"/>
          <a:srcRect/>
          <a:stretch>
            <a:fillRect/>
          </a:stretch>
        </p:blipFill>
        <p:spPr bwMode="auto">
          <a:xfrm>
            <a:off x="2819400" y="-704850"/>
            <a:ext cx="876300" cy="989118"/>
          </a:xfrm>
          <a:prstGeom prst="rect">
            <a:avLst/>
          </a:prstGeom>
          <a:noFill/>
          <a:ln w="9525">
            <a:noFill/>
            <a:miter lim="800000"/>
            <a:headEnd/>
            <a:tailEnd/>
          </a:ln>
        </p:spPr>
      </p:pic>
      <p:pic>
        <p:nvPicPr>
          <p:cNvPr id="20"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7200" y="-704850"/>
            <a:ext cx="827227" cy="874888"/>
          </a:xfrm>
          <a:prstGeom prst="rect">
            <a:avLst/>
          </a:prstGeom>
        </p:spPr>
      </p:pic>
      <p:pic>
        <p:nvPicPr>
          <p:cNvPr id="22" name="Рисунок 21" descr="C:\Users\Пользователь\Desktop\Устав NASI Gk\2014-09-06 наси\logo.jpg"/>
          <p:cNvPicPr/>
          <p:nvPr/>
        </p:nvPicPr>
        <p:blipFill>
          <a:blip r:embed="rId3" cstate="print"/>
          <a:srcRect/>
          <a:stretch>
            <a:fillRect/>
          </a:stretch>
        </p:blipFill>
        <p:spPr bwMode="auto">
          <a:xfrm>
            <a:off x="5638800" y="-704850"/>
            <a:ext cx="876300" cy="989118"/>
          </a:xfrm>
          <a:prstGeom prst="rect">
            <a:avLst/>
          </a:prstGeom>
          <a:noFill/>
          <a:ln w="9525">
            <a:noFill/>
            <a:miter lim="800000"/>
            <a:headEnd/>
            <a:tailEnd/>
          </a:ln>
        </p:spPr>
      </p:pic>
      <p:pic>
        <p:nvPicPr>
          <p:cNvPr id="23" name="Рисунок 22" descr="C:\Users\Пользователь\Desktop\Устав NASI Gk\2014-09-06 наси\logo.jpg"/>
          <p:cNvPicPr/>
          <p:nvPr/>
        </p:nvPicPr>
        <p:blipFill>
          <a:blip r:embed="rId3" cstate="print"/>
          <a:srcRect/>
          <a:stretch>
            <a:fillRect/>
          </a:stretch>
        </p:blipFill>
        <p:spPr bwMode="auto">
          <a:xfrm>
            <a:off x="43434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876550"/>
            <a:ext cx="6324600" cy="628650"/>
          </a:xfrm>
        </p:spPr>
        <p:txBody>
          <a:bodyPr>
            <a:normAutofit/>
          </a:bodyPr>
          <a:lstStyle/>
          <a:p>
            <a:pPr lvl="2"/>
            <a:r>
              <a:rPr lang="en-US" sz="1400" dirty="0"/>
              <a:t>Liquid propellants disposal</a:t>
            </a:r>
          </a:p>
        </p:txBody>
      </p:sp>
      <p:sp>
        <p:nvSpPr>
          <p:cNvPr id="7" name="Title 6"/>
          <p:cNvSpPr>
            <a:spLocks noGrp="1"/>
          </p:cNvSpPr>
          <p:nvPr>
            <p:ph type="title"/>
          </p:nvPr>
        </p:nvSpPr>
        <p:spPr/>
        <p:txBody>
          <a:bodyPr/>
          <a:lstStyle/>
          <a:p>
            <a:r>
              <a:rPr lang="en-US" dirty="0" smtClean="0"/>
              <a:t>Military production waste</a:t>
            </a:r>
            <a:endParaRPr lang="en-US" dirty="0"/>
          </a:p>
        </p:txBody>
      </p:sp>
      <p:sp>
        <p:nvSpPr>
          <p:cNvPr id="41" name="Text Placeholder 40"/>
          <p:cNvSpPr>
            <a:spLocks noGrp="1"/>
          </p:cNvSpPr>
          <p:nvPr>
            <p:ph type="body" sz="quarter" idx="16"/>
          </p:nvPr>
        </p:nvSpPr>
        <p:spPr>
          <a:xfrm>
            <a:off x="2514600" y="1352550"/>
            <a:ext cx="6324600" cy="628650"/>
          </a:xfrm>
        </p:spPr>
        <p:txBody>
          <a:bodyPr>
            <a:noAutofit/>
          </a:bodyPr>
          <a:lstStyle/>
          <a:p>
            <a:pPr lvl="2"/>
            <a:r>
              <a:rPr lang="en-US" sz="1400" dirty="0"/>
              <a:t>Low-level  radioactive waste disposal  by immobilization in  the  mineral  aluminosilicate matrix to get a stabilized rock which does not require special burial measures in landfills</a:t>
            </a:r>
          </a:p>
        </p:txBody>
      </p:sp>
      <p:sp>
        <p:nvSpPr>
          <p:cNvPr id="42" name="Text Placeholder 41"/>
          <p:cNvSpPr>
            <a:spLocks noGrp="1"/>
          </p:cNvSpPr>
          <p:nvPr>
            <p:ph type="body" sz="quarter" idx="17"/>
          </p:nvPr>
        </p:nvSpPr>
        <p:spPr>
          <a:xfrm>
            <a:off x="2514600" y="2190750"/>
            <a:ext cx="6324600" cy="628650"/>
          </a:xfrm>
        </p:spPr>
        <p:txBody>
          <a:bodyPr>
            <a:normAutofit/>
          </a:bodyPr>
          <a:lstStyle/>
          <a:p>
            <a:pPr lvl="2"/>
            <a:r>
              <a:rPr lang="en-US" sz="1400" dirty="0"/>
              <a:t>Alkaline sludge waste recycling technology after uranium ore extraction</a:t>
            </a:r>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1907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8765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286000" cy="369332"/>
          </a:xfrm>
          <a:prstGeom prst="rect">
            <a:avLst/>
          </a:prstGeom>
        </p:spPr>
        <p:txBody>
          <a:bodyPr wrap="square">
            <a:spAutoFit/>
          </a:bodyPr>
          <a:lstStyle/>
          <a:p>
            <a:r>
              <a:rPr lang="en-US" b="1" dirty="0" smtClean="0">
                <a:solidFill>
                  <a:schemeClr val="bg1"/>
                </a:solidFill>
              </a:rPr>
              <a:t>        NASI  Ltd.</a:t>
            </a:r>
            <a:endParaRPr lang="de-DE" dirty="0">
              <a:solidFill>
                <a:schemeClr val="bg1"/>
              </a:solidFill>
            </a:endParaRPr>
          </a:p>
        </p:txBody>
      </p:sp>
      <p:pic>
        <p:nvPicPr>
          <p:cNvPr id="15" name="Рисунок 14" descr="C:\Users\Пользователь\Desktop\Устав NASI Gk\2014-09-06 наси\logo.jpg"/>
          <p:cNvPicPr/>
          <p:nvPr/>
        </p:nvPicPr>
        <p:blipFill>
          <a:blip r:embed="rId3" cstate="print"/>
          <a:srcRect/>
          <a:stretch>
            <a:fillRect/>
          </a:stretch>
        </p:blipFill>
        <p:spPr bwMode="auto">
          <a:xfrm>
            <a:off x="2743200" y="-704850"/>
            <a:ext cx="876300" cy="989118"/>
          </a:xfrm>
          <a:prstGeom prst="rect">
            <a:avLst/>
          </a:prstGeom>
          <a:noFill/>
          <a:ln w="9525">
            <a:noFill/>
            <a:miter lim="800000"/>
            <a:headEnd/>
            <a:tailEnd/>
          </a:ln>
        </p:spPr>
      </p:pic>
      <p:pic>
        <p:nvPicPr>
          <p:cNvPr id="1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5486400" y="-704850"/>
            <a:ext cx="876300" cy="989118"/>
          </a:xfrm>
          <a:prstGeom prst="rect">
            <a:avLst/>
          </a:prstGeom>
          <a:noFill/>
          <a:ln w="9525">
            <a:noFill/>
            <a:miter lim="800000"/>
            <a:headEnd/>
            <a:tailEnd/>
          </a:ln>
        </p:spPr>
      </p:pic>
      <p:pic>
        <p:nvPicPr>
          <p:cNvPr id="20" name="Рисунок 19" descr="C:\Users\Пользователь\Desktop\Устав NASI Gk\2014-09-06 наси\logo.jpg"/>
          <p:cNvPicPr/>
          <p:nvPr/>
        </p:nvPicPr>
        <p:blipFill>
          <a:blip r:embed="rId3" cstate="print"/>
          <a:srcRect/>
          <a:stretch>
            <a:fillRect/>
          </a:stretch>
        </p:blipFill>
        <p:spPr bwMode="auto">
          <a:xfrm>
            <a:off x="43434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Coal mining</a:t>
            </a:r>
            <a:endParaRPr lang="en-US" dirty="0"/>
          </a:p>
        </p:txBody>
      </p:sp>
      <p:sp>
        <p:nvSpPr>
          <p:cNvPr id="41" name="Text Placeholder 40"/>
          <p:cNvSpPr>
            <a:spLocks noGrp="1"/>
          </p:cNvSpPr>
          <p:nvPr>
            <p:ph type="body" sz="quarter" idx="16"/>
          </p:nvPr>
        </p:nvSpPr>
        <p:spPr>
          <a:xfrm>
            <a:off x="2590800" y="1733550"/>
            <a:ext cx="6324600" cy="628650"/>
          </a:xfrm>
        </p:spPr>
        <p:txBody>
          <a:bodyPr>
            <a:normAutofit/>
          </a:bodyPr>
          <a:lstStyle/>
          <a:p>
            <a:pPr lvl="2"/>
            <a:r>
              <a:rPr lang="en-US" sz="1400" dirty="0"/>
              <a:t>Coal  dumps  dusting  termination  technology  (overburden  rocks)  by  aluminosilicate aqueous suspensions surface treatment</a:t>
            </a:r>
            <a:endParaRPr lang="en-US" dirty="0"/>
          </a:p>
        </p:txBody>
      </p:sp>
      <p:sp>
        <p:nvSpPr>
          <p:cNvPr id="42" name="Text Placeholder 41"/>
          <p:cNvSpPr>
            <a:spLocks noGrp="1"/>
          </p:cNvSpPr>
          <p:nvPr>
            <p:ph type="body" sz="quarter" idx="17"/>
          </p:nvPr>
        </p:nvSpPr>
        <p:spPr>
          <a:xfrm>
            <a:off x="2514600" y="2419350"/>
            <a:ext cx="6324600" cy="628650"/>
          </a:xfrm>
        </p:spPr>
        <p:txBody>
          <a:bodyPr>
            <a:normAutofit/>
          </a:bodyPr>
          <a:lstStyle/>
          <a:p>
            <a:pPr lvl="2"/>
            <a:r>
              <a:rPr lang="en-US" sz="1400" dirty="0"/>
              <a:t>Tailings and mining beneficiation factories reclamation technology</a:t>
            </a:r>
          </a:p>
        </p:txBody>
      </p:sp>
      <p:sp>
        <p:nvSpPr>
          <p:cNvPr id="24" name="Regular Pentagon 23"/>
          <p:cNvSpPr/>
          <p:nvPr/>
        </p:nvSpPr>
        <p:spPr>
          <a:xfrm>
            <a:off x="1295400" y="18097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4193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9"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20"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3" name="Rechteck 22"/>
          <p:cNvSpPr/>
          <p:nvPr/>
        </p:nvSpPr>
        <p:spPr>
          <a:xfrm>
            <a:off x="3352800" y="0"/>
            <a:ext cx="2362200" cy="369332"/>
          </a:xfrm>
          <a:prstGeom prst="rect">
            <a:avLst/>
          </a:prstGeom>
        </p:spPr>
        <p:txBody>
          <a:bodyPr wrap="square">
            <a:spAutoFit/>
          </a:bodyPr>
          <a:lstStyle/>
          <a:p>
            <a:r>
              <a:rPr lang="en-US" b="1" dirty="0" smtClean="0">
                <a:solidFill>
                  <a:schemeClr val="bg1"/>
                </a:solidFill>
              </a:rPr>
              <a:t>        NASI  Ltd. </a:t>
            </a:r>
            <a:endParaRPr lang="de-DE" dirty="0">
              <a:solidFill>
                <a:schemeClr val="bg1"/>
              </a:solidFill>
            </a:endParaRPr>
          </a:p>
        </p:txBody>
      </p:sp>
      <p:pic>
        <p:nvPicPr>
          <p:cNvPr id="14" name="Рисунок 13" descr="C:\Users\Пользователь\Desktop\Устав NASI Gk\2014-09-06 наси\logo.jpg"/>
          <p:cNvPicPr/>
          <p:nvPr/>
        </p:nvPicPr>
        <p:blipFill>
          <a:blip r:embed="rId3" cstate="print"/>
          <a:srcRect/>
          <a:stretch>
            <a:fillRect/>
          </a:stretch>
        </p:blipFill>
        <p:spPr bwMode="auto">
          <a:xfrm>
            <a:off x="2743200" y="-704850"/>
            <a:ext cx="876300" cy="989118"/>
          </a:xfrm>
          <a:prstGeom prst="rect">
            <a:avLst/>
          </a:prstGeom>
          <a:noFill/>
          <a:ln w="9525">
            <a:noFill/>
            <a:miter lim="800000"/>
            <a:headEnd/>
            <a:tailEnd/>
          </a:ln>
        </p:spPr>
      </p:pic>
      <p:pic>
        <p:nvPicPr>
          <p:cNvPr id="15"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704850"/>
            <a:ext cx="827227" cy="874888"/>
          </a:xfrm>
          <a:prstGeom prst="rect">
            <a:avLst/>
          </a:prstGeom>
        </p:spPr>
      </p:pic>
      <p:pic>
        <p:nvPicPr>
          <p:cNvPr id="16" name="Рисунок 15" descr="C:\Users\Пользователь\Desktop\Устав NASI Gk\2014-09-06 наси\logo.jpg"/>
          <p:cNvPicPr/>
          <p:nvPr/>
        </p:nvPicPr>
        <p:blipFill>
          <a:blip r:embed="rId3" cstate="print"/>
          <a:srcRect/>
          <a:stretch>
            <a:fillRect/>
          </a:stretch>
        </p:blipFill>
        <p:spPr bwMode="auto">
          <a:xfrm>
            <a:off x="5486400" y="-704850"/>
            <a:ext cx="876300" cy="989118"/>
          </a:xfrm>
          <a:prstGeom prst="rect">
            <a:avLst/>
          </a:prstGeom>
          <a:noFill/>
          <a:ln w="9525">
            <a:noFill/>
            <a:miter lim="800000"/>
            <a:headEnd/>
            <a:tailEnd/>
          </a:ln>
        </p:spPr>
      </p:pic>
      <p:pic>
        <p:nvPicPr>
          <p:cNvPr id="17" name="Рисунок 16" descr="C:\Users\Пользователь\Desktop\Устав NASI Gk\2014-09-06 наси\logo.jpg"/>
          <p:cNvPicPr/>
          <p:nvPr/>
        </p:nvPicPr>
        <p:blipFill>
          <a:blip r:embed="rId3" cstate="print"/>
          <a:srcRect/>
          <a:stretch>
            <a:fillRect/>
          </a:stretch>
        </p:blipFill>
        <p:spPr bwMode="auto">
          <a:xfrm>
            <a:off x="4267200" y="4648941"/>
            <a:ext cx="876300" cy="989118"/>
          </a:xfrm>
          <a:prstGeom prst="rect">
            <a:avLst/>
          </a:prstGeom>
          <a:noFill/>
          <a:ln w="9525">
            <a:noFill/>
            <a:miter lim="800000"/>
            <a:headEnd/>
            <a:tailEnd/>
          </a:ln>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A3B563"/>
      </a:hlink>
      <a:folHlink>
        <a:srgbClr val="7FAF8E"/>
      </a:folHlink>
    </a:clrScheme>
    <a:fontScheme name="Custom 3">
      <a:majorFont>
        <a:latin typeface="Impact"/>
        <a:ea typeface=""/>
        <a:cs typeface=""/>
      </a:majorFont>
      <a:minorFont>
        <a:latin typeface="Tahoma"/>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1925</Words>
  <Application>Microsoft Office PowerPoint</Application>
  <PresentationFormat>Экран (16:9)</PresentationFormat>
  <Paragraphs>297</Paragraphs>
  <Slides>28</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     R &amp; D    Production               NASI   Ltd.</vt:lpstr>
      <vt:lpstr>Nonstate   Academy   Sciences   and   Innovations</vt:lpstr>
      <vt:lpstr>Nonstate   Academy   Sciences   and   Innovations</vt:lpstr>
      <vt:lpstr>HIGH QUALITY  BEST  PRICE-PERFORMANCE RATIO</vt:lpstr>
      <vt:lpstr>Environmental and resource saving innovative technology</vt:lpstr>
      <vt:lpstr>Contaminated water treatment </vt:lpstr>
      <vt:lpstr>Recycling</vt:lpstr>
      <vt:lpstr>Military production waste</vt:lpstr>
      <vt:lpstr>Coal mining</vt:lpstr>
      <vt:lpstr>Oil &amp; gas</vt:lpstr>
      <vt:lpstr>Peat usage</vt:lpstr>
      <vt:lpstr>Soils stabilization</vt:lpstr>
      <vt:lpstr>Waterproofing</vt:lpstr>
      <vt:lpstr>Engineering</vt:lpstr>
      <vt:lpstr>Instrument engineering</vt:lpstr>
      <vt:lpstr>Technology development</vt:lpstr>
      <vt:lpstr>Technology development</vt:lpstr>
      <vt:lpstr>Industrial Technologies &amp; Equipment</vt:lpstr>
      <vt:lpstr>Oil industry</vt:lpstr>
      <vt:lpstr>Energy saving &amp; output increasing </vt:lpstr>
      <vt:lpstr>Water treatment </vt:lpstr>
      <vt:lpstr>Agriculture</vt:lpstr>
      <vt:lpstr>Alternetive source of energy</vt:lpstr>
      <vt:lpstr>R&amp;D and scientific researce  on the stage of completion </vt:lpstr>
      <vt:lpstr>Atomic Layer Deposition –film production II-VI compounds for infrared photo detectors nano technology</vt:lpstr>
      <vt:lpstr>Electronic nano-tomography for bitmap electron microscope </vt:lpstr>
      <vt:lpstr>Some of our  projects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dc:creator>
  <cp:lastModifiedBy>Пользователь</cp:lastModifiedBy>
  <cp:revision>97</cp:revision>
  <dcterms:created xsi:type="dcterms:W3CDTF">2010-02-01T19:42:10Z</dcterms:created>
  <dcterms:modified xsi:type="dcterms:W3CDTF">2015-01-05T09:48:58Z</dcterms:modified>
</cp:coreProperties>
</file>